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9" r:id="rId3"/>
    <p:sldId id="261" r:id="rId4"/>
    <p:sldId id="282" r:id="rId5"/>
    <p:sldId id="272" r:id="rId6"/>
    <p:sldId id="266" r:id="rId7"/>
    <p:sldId id="267" r:id="rId8"/>
    <p:sldId id="268" r:id="rId9"/>
    <p:sldId id="260" r:id="rId10"/>
    <p:sldId id="269" r:id="rId11"/>
    <p:sldId id="271" r:id="rId12"/>
    <p:sldId id="274" r:id="rId13"/>
    <p:sldId id="273" r:id="rId14"/>
    <p:sldId id="281" r:id="rId15"/>
    <p:sldId id="286" r:id="rId16"/>
    <p:sldId id="279" r:id="rId17"/>
    <p:sldId id="290" r:id="rId18"/>
    <p:sldId id="275" r:id="rId19"/>
    <p:sldId id="278" r:id="rId20"/>
    <p:sldId id="276" r:id="rId21"/>
    <p:sldId id="283" r:id="rId22"/>
    <p:sldId id="285" r:id="rId23"/>
    <p:sldId id="270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C1E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63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24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1" y="-10925"/>
            <a:ext cx="3098105" cy="6926696"/>
            <a:chOff x="-2988840" y="-681190"/>
            <a:chExt cx="2323579" cy="5195022"/>
          </a:xfrm>
        </p:grpSpPr>
        <p:pic>
          <p:nvPicPr>
            <p:cNvPr id="34" name="Picture 2" descr="S:\F15015_Copernicus\3_Work\330_Work-in-process\SC4_BackgroundMat\Visual_ID\Photos\Climate_change_ThinkstockPhotos-147656737.jp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69"/>
            <a:stretch/>
          </p:blipFill>
          <p:spPr bwMode="auto">
            <a:xfrm>
              <a:off x="-2988840" y="-668610"/>
              <a:ext cx="2323578" cy="518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 userDrawn="1"/>
          </p:nvSpPr>
          <p:spPr>
            <a:xfrm>
              <a:off x="-2978397" y="-681190"/>
              <a:ext cx="2313136" cy="518479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64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-2988840" y="-667227"/>
              <a:ext cx="2323578" cy="5181059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56939" y="313343"/>
            <a:ext cx="10425461" cy="370052"/>
          </a:xfrm>
          <a:solidFill>
            <a:srgbClr val="941333"/>
          </a:solidFill>
        </p:spPr>
        <p:txBody>
          <a:bodyPr>
            <a:noAutofit/>
          </a:bodyPr>
          <a:lstStyle>
            <a:lvl1pPr algn="l">
              <a:defRPr sz="2400" b="0" spc="9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849397" y="932723"/>
            <a:ext cx="9733004" cy="50974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609600" y="6571686"/>
            <a:ext cx="2844800" cy="365125"/>
          </a:xfrm>
        </p:spPr>
        <p:txBody>
          <a:bodyPr/>
          <a:lstStyle/>
          <a:p>
            <a:fld id="{30E17047-C597-4B34-8FEE-7A0D1EA692A4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165600" y="657168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571686"/>
            <a:ext cx="2844800" cy="365125"/>
          </a:xfrm>
        </p:spPr>
        <p:txBody>
          <a:bodyPr/>
          <a:lstStyle/>
          <a:p>
            <a:fld id="{58768E1A-8455-4611-8763-3FA1B747F6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43339" y="27779"/>
            <a:ext cx="1171511" cy="6572823"/>
            <a:chOff x="164975" y="20834"/>
            <a:chExt cx="878633" cy="4929617"/>
          </a:xfrm>
        </p:grpSpPr>
        <p:cxnSp>
          <p:nvCxnSpPr>
            <p:cNvPr id="42" name="Straight Connector 41"/>
            <p:cNvCxnSpPr/>
            <p:nvPr userDrawn="1"/>
          </p:nvCxnSpPr>
          <p:spPr>
            <a:xfrm>
              <a:off x="503610" y="1062019"/>
              <a:ext cx="0" cy="3888432"/>
            </a:xfrm>
            <a:prstGeom prst="line">
              <a:avLst/>
            </a:prstGeom>
            <a:ln w="31750">
              <a:solidFill>
                <a:srgbClr val="941333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 userDrawn="1"/>
          </p:nvSpPr>
          <p:spPr>
            <a:xfrm>
              <a:off x="164975" y="614834"/>
              <a:ext cx="878633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67" b="0" dirty="0" err="1">
                  <a:solidFill>
                    <a:srgbClr val="941333"/>
                  </a:solidFill>
                </a:rPr>
                <a:t>Climate</a:t>
              </a:r>
              <a:endParaRPr lang="es-ES" sz="1467" b="0" dirty="0">
                <a:solidFill>
                  <a:srgbClr val="941333"/>
                </a:solidFill>
              </a:endParaRPr>
            </a:p>
            <a:p>
              <a:r>
                <a:rPr lang="es-ES" sz="1467" b="0" dirty="0" err="1">
                  <a:solidFill>
                    <a:srgbClr val="941333"/>
                  </a:solidFill>
                </a:rPr>
                <a:t>Change</a:t>
              </a:r>
              <a:endParaRPr lang="en-US" sz="1467" b="0" dirty="0">
                <a:solidFill>
                  <a:srgbClr val="941333"/>
                </a:solidFill>
              </a:endParaRPr>
            </a:p>
          </p:txBody>
        </p:sp>
        <p:pic>
          <p:nvPicPr>
            <p:cNvPr id="44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11360" y="6201587"/>
            <a:ext cx="1623836" cy="5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4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257300" y="932723"/>
            <a:ext cx="10325101" cy="50974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609600" y="6571686"/>
            <a:ext cx="2844800" cy="365125"/>
          </a:xfrm>
        </p:spPr>
        <p:txBody>
          <a:bodyPr/>
          <a:lstStyle/>
          <a:p>
            <a:fld id="{30E17047-C597-4B34-8FEE-7A0D1EA692A4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165600" y="657168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571686"/>
            <a:ext cx="2844800" cy="365125"/>
          </a:xfrm>
        </p:spPr>
        <p:txBody>
          <a:bodyPr/>
          <a:lstStyle/>
          <a:p>
            <a:fld id="{58768E1A-8455-4611-8763-3FA1B747F6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6939" y="313343"/>
            <a:ext cx="10425461" cy="370052"/>
          </a:xfrm>
          <a:solidFill>
            <a:srgbClr val="941333"/>
          </a:solidFill>
        </p:spPr>
        <p:txBody>
          <a:bodyPr>
            <a:noAutofit/>
          </a:bodyPr>
          <a:lstStyle>
            <a:lvl1pPr algn="l">
              <a:defRPr sz="2400" b="0" spc="9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43339" y="27779"/>
            <a:ext cx="1171511" cy="6572823"/>
            <a:chOff x="164975" y="20834"/>
            <a:chExt cx="878633" cy="4929617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503610" y="1062019"/>
              <a:ext cx="0" cy="3888432"/>
            </a:xfrm>
            <a:prstGeom prst="line">
              <a:avLst/>
            </a:prstGeom>
            <a:ln w="31750">
              <a:solidFill>
                <a:srgbClr val="941333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 userDrawn="1"/>
          </p:nvSpPr>
          <p:spPr>
            <a:xfrm>
              <a:off x="164975" y="614834"/>
              <a:ext cx="878633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67" b="0" dirty="0" err="1">
                  <a:solidFill>
                    <a:srgbClr val="941333"/>
                  </a:solidFill>
                </a:rPr>
                <a:t>Climate</a:t>
              </a:r>
              <a:endParaRPr lang="es-ES" sz="1467" b="0" dirty="0">
                <a:solidFill>
                  <a:srgbClr val="941333"/>
                </a:solidFill>
              </a:endParaRPr>
            </a:p>
            <a:p>
              <a:r>
                <a:rPr lang="es-ES" sz="1467" b="0" dirty="0" err="1">
                  <a:solidFill>
                    <a:srgbClr val="941333"/>
                  </a:solidFill>
                </a:rPr>
                <a:t>Change</a:t>
              </a:r>
              <a:endParaRPr lang="en-US" sz="1467" b="0" dirty="0">
                <a:solidFill>
                  <a:srgbClr val="941333"/>
                </a:solidFill>
              </a:endParaRP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Content Placehold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11360" y="6201587"/>
            <a:ext cx="1623836" cy="5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"/>
          <a:stretch/>
        </p:blipFill>
        <p:spPr bwMode="auto">
          <a:xfrm>
            <a:off x="9721850" y="-15023"/>
            <a:ext cx="2470151" cy="68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108" y="2274269"/>
            <a:ext cx="5896707" cy="2157045"/>
          </a:xfrm>
        </p:spPr>
        <p:txBody>
          <a:bodyPr>
            <a:normAutofit/>
          </a:bodyPr>
          <a:lstStyle>
            <a:lvl1pPr>
              <a:defRPr sz="3730" spc="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7047-C597-4B34-8FEE-7A0D1EA692A4}" type="datetimeFigureOut">
              <a:rPr lang="en-US" smtClean="0"/>
              <a:pPr/>
              <a:t>6/12/19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8E1A-8455-4611-8763-3FA1B747F6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2" descr="S:\F15015_Copernicus\3_Work\330_Work-in-process\SC4_BackgroundMat\PPT\item Copernicus\Icon-01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36715" y="1600939"/>
            <a:ext cx="4320480" cy="362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6240800"/>
            <a:ext cx="1025637" cy="37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S:\F15015_Copernicus\3_Work\330_Work-in-process\SC4_BackgroundMat\PPT\item Copernicus\logo-ce-horizontal-en-negatif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2" y="6200011"/>
            <a:ext cx="1527441" cy="40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829139" y="4715239"/>
            <a:ext cx="192021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67" b="0" dirty="0" err="1">
                <a:solidFill>
                  <a:schemeClr val="bg1"/>
                </a:solidFill>
              </a:rPr>
              <a:t>Climate</a:t>
            </a:r>
            <a:r>
              <a:rPr lang="es-ES" sz="1467" b="0" baseline="0" dirty="0">
                <a:solidFill>
                  <a:schemeClr val="bg1"/>
                </a:solidFill>
              </a:rPr>
              <a:t> </a:t>
            </a:r>
            <a:r>
              <a:rPr lang="es-ES" sz="1467" b="0" dirty="0" err="1">
                <a:solidFill>
                  <a:schemeClr val="bg1"/>
                </a:solidFill>
              </a:rPr>
              <a:t>Change</a:t>
            </a:r>
            <a:endParaRPr lang="en-US" sz="1467" b="0" dirty="0">
              <a:solidFill>
                <a:schemeClr val="bg1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775075" y="4501899"/>
            <a:ext cx="5884863" cy="550740"/>
          </a:xfrm>
        </p:spPr>
        <p:txBody>
          <a:bodyPr/>
          <a:lstStyle>
            <a:lvl1pPr>
              <a:buNone/>
              <a:defRPr spc="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Authors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829" y="932723"/>
            <a:ext cx="5384800" cy="508856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5829" y="932723"/>
            <a:ext cx="5384800" cy="508856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7047-C597-4B34-8FEE-7A0D1EA692A4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8E1A-8455-4611-8763-3FA1B747F6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156939" y="313343"/>
            <a:ext cx="10425461" cy="370052"/>
          </a:xfrm>
          <a:solidFill>
            <a:srgbClr val="941333"/>
          </a:solidFill>
        </p:spPr>
        <p:txBody>
          <a:bodyPr>
            <a:noAutofit/>
          </a:bodyPr>
          <a:lstStyle>
            <a:lvl1pPr algn="l">
              <a:defRPr sz="2400" b="0" spc="9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43339" y="27779"/>
            <a:ext cx="1171511" cy="6572823"/>
            <a:chOff x="164975" y="20834"/>
            <a:chExt cx="878633" cy="4929617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503610" y="1062019"/>
              <a:ext cx="0" cy="3888432"/>
            </a:xfrm>
            <a:prstGeom prst="line">
              <a:avLst/>
            </a:prstGeom>
            <a:ln w="31750">
              <a:solidFill>
                <a:srgbClr val="941333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 userDrawn="1"/>
          </p:nvSpPr>
          <p:spPr>
            <a:xfrm>
              <a:off x="164975" y="614834"/>
              <a:ext cx="878633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67" b="0" dirty="0" err="1">
                  <a:solidFill>
                    <a:srgbClr val="941333"/>
                  </a:solidFill>
                </a:rPr>
                <a:t>Climate</a:t>
              </a:r>
              <a:endParaRPr lang="es-ES" sz="1467" b="0" dirty="0">
                <a:solidFill>
                  <a:srgbClr val="941333"/>
                </a:solidFill>
              </a:endParaRPr>
            </a:p>
            <a:p>
              <a:r>
                <a:rPr lang="es-ES" sz="1467" b="0" dirty="0" err="1">
                  <a:solidFill>
                    <a:srgbClr val="941333"/>
                  </a:solidFill>
                </a:rPr>
                <a:t>Change</a:t>
              </a:r>
              <a:endParaRPr lang="en-US" sz="1467" b="0" dirty="0">
                <a:solidFill>
                  <a:srgbClr val="941333"/>
                </a:solidFill>
              </a:endParaRPr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11360" y="6201587"/>
            <a:ext cx="1623836" cy="5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0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206" y="836712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9456" y="1604797"/>
            <a:ext cx="5386917" cy="452136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3974" y="836712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3225" y="1604797"/>
            <a:ext cx="5389033" cy="452136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7047-C597-4B34-8FEE-7A0D1EA692A4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8E1A-8455-4611-8763-3FA1B747F6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56939" y="313343"/>
            <a:ext cx="10425461" cy="370052"/>
          </a:xfrm>
          <a:solidFill>
            <a:srgbClr val="941333"/>
          </a:solidFill>
        </p:spPr>
        <p:txBody>
          <a:bodyPr>
            <a:noAutofit/>
          </a:bodyPr>
          <a:lstStyle>
            <a:lvl1pPr algn="l">
              <a:defRPr sz="2400" b="0" spc="9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43339" y="27779"/>
            <a:ext cx="1171511" cy="6572823"/>
            <a:chOff x="164975" y="20834"/>
            <a:chExt cx="878633" cy="4929617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503610" y="1062019"/>
              <a:ext cx="0" cy="3888432"/>
            </a:xfrm>
            <a:prstGeom prst="line">
              <a:avLst/>
            </a:prstGeom>
            <a:ln w="31750">
              <a:solidFill>
                <a:srgbClr val="941333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 userDrawn="1"/>
          </p:nvSpPr>
          <p:spPr>
            <a:xfrm>
              <a:off x="164975" y="614834"/>
              <a:ext cx="878633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67" b="0" dirty="0" err="1">
                  <a:solidFill>
                    <a:srgbClr val="941333"/>
                  </a:solidFill>
                </a:rPr>
                <a:t>Climate</a:t>
              </a:r>
              <a:endParaRPr lang="es-ES" sz="1467" b="0" dirty="0">
                <a:solidFill>
                  <a:srgbClr val="941333"/>
                </a:solidFill>
              </a:endParaRPr>
            </a:p>
            <a:p>
              <a:r>
                <a:rPr lang="es-ES" sz="1467" b="0" dirty="0" err="1">
                  <a:solidFill>
                    <a:srgbClr val="941333"/>
                  </a:solidFill>
                </a:rPr>
                <a:t>Change</a:t>
              </a:r>
              <a:endParaRPr lang="en-US" sz="1467" b="0" dirty="0">
                <a:solidFill>
                  <a:srgbClr val="941333"/>
                </a:solidFill>
              </a:endParaRPr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Content Placehold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11360" y="6201587"/>
            <a:ext cx="1623836" cy="5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1" y="-10925"/>
            <a:ext cx="3098105" cy="6926696"/>
            <a:chOff x="-2988840" y="-681190"/>
            <a:chExt cx="2323579" cy="5195022"/>
          </a:xfrm>
        </p:grpSpPr>
        <p:pic>
          <p:nvPicPr>
            <p:cNvPr id="19" name="Picture 2" descr="S:\F15015_Copernicus\3_Work\330_Work-in-process\SC4_BackgroundMat\Visual_ID\Photos\Climate_change_ThinkstockPhotos-147656737.jp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69"/>
            <a:stretch/>
          </p:blipFill>
          <p:spPr bwMode="auto">
            <a:xfrm>
              <a:off x="-2988840" y="-668610"/>
              <a:ext cx="2323578" cy="518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 userDrawn="1"/>
          </p:nvSpPr>
          <p:spPr>
            <a:xfrm>
              <a:off x="-2978397" y="-681190"/>
              <a:ext cx="2313136" cy="518479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64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-2988840" y="-667227"/>
              <a:ext cx="2323578" cy="5181059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7047-C597-4B34-8FEE-7A0D1EA692A4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8E1A-8455-4611-8763-3FA1B747F6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156939" y="313343"/>
            <a:ext cx="10425461" cy="370052"/>
          </a:xfrm>
          <a:solidFill>
            <a:srgbClr val="941333"/>
          </a:solidFill>
        </p:spPr>
        <p:txBody>
          <a:bodyPr>
            <a:noAutofit/>
          </a:bodyPr>
          <a:lstStyle>
            <a:lvl1pPr algn="l">
              <a:defRPr sz="2400" b="0" spc="9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43339" y="27779"/>
            <a:ext cx="1171511" cy="6572823"/>
            <a:chOff x="164975" y="20834"/>
            <a:chExt cx="878633" cy="4929617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03610" y="1062019"/>
              <a:ext cx="0" cy="3888432"/>
            </a:xfrm>
            <a:prstGeom prst="line">
              <a:avLst/>
            </a:prstGeom>
            <a:ln w="31750">
              <a:solidFill>
                <a:srgbClr val="941333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 userDrawn="1"/>
          </p:nvSpPr>
          <p:spPr>
            <a:xfrm>
              <a:off x="164975" y="614834"/>
              <a:ext cx="878633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67" b="0" dirty="0" err="1">
                  <a:solidFill>
                    <a:srgbClr val="941333"/>
                  </a:solidFill>
                </a:rPr>
                <a:t>Climate</a:t>
              </a:r>
              <a:endParaRPr lang="es-ES" sz="1467" b="0" dirty="0">
                <a:solidFill>
                  <a:srgbClr val="941333"/>
                </a:solidFill>
              </a:endParaRPr>
            </a:p>
            <a:p>
              <a:r>
                <a:rPr lang="es-ES" sz="1467" b="0" dirty="0" err="1">
                  <a:solidFill>
                    <a:srgbClr val="941333"/>
                  </a:solidFill>
                </a:rPr>
                <a:t>Change</a:t>
              </a:r>
              <a:endParaRPr lang="en-US" sz="1467" b="0" dirty="0">
                <a:solidFill>
                  <a:srgbClr val="941333"/>
                </a:solidFill>
              </a:endParaRP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11360" y="6201587"/>
            <a:ext cx="1623836" cy="5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9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1" y="-10925"/>
            <a:ext cx="3098105" cy="6926696"/>
            <a:chOff x="-2988840" y="-681190"/>
            <a:chExt cx="2323579" cy="5195022"/>
          </a:xfrm>
        </p:grpSpPr>
        <p:pic>
          <p:nvPicPr>
            <p:cNvPr id="21" name="Picture 2" descr="S:\F15015_Copernicus\3_Work\330_Work-in-process\SC4_BackgroundMat\Visual_ID\Photos\Climate_change_ThinkstockPhotos-147656737.jp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69"/>
            <a:stretch/>
          </p:blipFill>
          <p:spPr bwMode="auto">
            <a:xfrm>
              <a:off x="-2988840" y="-668610"/>
              <a:ext cx="2323578" cy="518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 userDrawn="1"/>
          </p:nvSpPr>
          <p:spPr>
            <a:xfrm>
              <a:off x="-2978397" y="-681190"/>
              <a:ext cx="2313136" cy="518479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64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-2988840" y="-667227"/>
              <a:ext cx="2323578" cy="5181059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874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9005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1874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7047-C597-4B34-8FEE-7A0D1EA692A4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8E1A-8455-4611-8763-3FA1B747F6B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43339" y="27779"/>
            <a:ext cx="1171511" cy="6572823"/>
            <a:chOff x="164975" y="20834"/>
            <a:chExt cx="878633" cy="4929617"/>
          </a:xfrm>
        </p:grpSpPr>
        <p:cxnSp>
          <p:nvCxnSpPr>
            <p:cNvPr id="23" name="Straight Connector 22"/>
            <p:cNvCxnSpPr/>
            <p:nvPr userDrawn="1"/>
          </p:nvCxnSpPr>
          <p:spPr>
            <a:xfrm>
              <a:off x="503610" y="1062019"/>
              <a:ext cx="0" cy="3888432"/>
            </a:xfrm>
            <a:prstGeom prst="line">
              <a:avLst/>
            </a:prstGeom>
            <a:ln w="31750">
              <a:solidFill>
                <a:srgbClr val="941333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164975" y="614834"/>
              <a:ext cx="878633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67" b="0" dirty="0" err="1">
                  <a:solidFill>
                    <a:srgbClr val="941333"/>
                  </a:solidFill>
                </a:rPr>
                <a:t>Climate</a:t>
              </a:r>
              <a:endParaRPr lang="es-ES" sz="1467" b="0" dirty="0">
                <a:solidFill>
                  <a:srgbClr val="941333"/>
                </a:solidFill>
              </a:endParaRPr>
            </a:p>
            <a:p>
              <a:r>
                <a:rPr lang="es-ES" sz="1467" b="0" dirty="0" err="1">
                  <a:solidFill>
                    <a:srgbClr val="941333"/>
                  </a:solidFill>
                </a:rPr>
                <a:t>Change</a:t>
              </a:r>
              <a:endParaRPr lang="en-US" sz="1467" b="0" dirty="0">
                <a:solidFill>
                  <a:srgbClr val="941333"/>
                </a:solidFill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11360" y="6201587"/>
            <a:ext cx="1623836" cy="5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2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775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17047-C597-4B34-8FEE-7A0D1EA692A4}" type="datetimeFigureOut">
              <a:rPr lang="en-US" smtClean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7756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775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68E1A-8455-4611-8763-3FA1B747F6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329" y="6147018"/>
            <a:ext cx="2717195" cy="54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9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defTabSz="1219170" rtl="0" eaLnBrk="1" latinLnBrk="0" hangingPunct="1">
        <a:spcBef>
          <a:spcPct val="0"/>
        </a:spcBef>
        <a:buNone/>
        <a:defRPr sz="42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perezgonzalez-irene/mdf_reader.gi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COPERNICUS SERVICE</a:t>
            </a:r>
            <a:br>
              <a:rPr lang="en-GB" sz="3600" b="1" dirty="0"/>
            </a:br>
            <a:r>
              <a:rPr lang="en-GB" sz="3600" b="1" dirty="0"/>
              <a:t>C3S_311A_LOT2</a:t>
            </a:r>
            <a:r>
              <a:rPr lang="en-GB" sz="3600" dirty="0"/>
              <a:t> 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61360" y="4094480"/>
            <a:ext cx="6398578" cy="155448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GB" sz="2300" dirty="0"/>
              <a:t>WP2.3:</a:t>
            </a:r>
            <a:r>
              <a:rPr lang="en-GB" sz="2300" b="1" dirty="0"/>
              <a:t>CDM mapper tool overview</a:t>
            </a:r>
          </a:p>
          <a:p>
            <a:pPr algn="ctr"/>
            <a:endParaRPr lang="en-GB" sz="2300" b="1" dirty="0"/>
          </a:p>
          <a:p>
            <a:pPr algn="ctr"/>
            <a:r>
              <a:rPr lang="en-GB" sz="2300" dirty="0"/>
              <a:t>David Berry, </a:t>
            </a:r>
            <a:r>
              <a:rPr lang="en-GB" sz="2300" b="1" dirty="0"/>
              <a:t>Irene </a:t>
            </a:r>
            <a:r>
              <a:rPr lang="en-GB" sz="2300" b="1" dirty="0" err="1"/>
              <a:t>Peréz</a:t>
            </a:r>
            <a:r>
              <a:rPr lang="en-GB" sz="2300" b="1" dirty="0"/>
              <a:t> González</a:t>
            </a:r>
            <a:r>
              <a:rPr lang="en-GB" sz="2300" dirty="0"/>
              <a:t>, John Kennedy, Elizabeth Kent,</a:t>
            </a:r>
          </a:p>
          <a:p>
            <a:pPr algn="ctr"/>
            <a:r>
              <a:rPr lang="en-GB" sz="2300" dirty="0"/>
              <a:t> Eric Freeman and Chris Atkinson</a:t>
            </a:r>
          </a:p>
          <a:p>
            <a:pPr algn="ctr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99" y="6217920"/>
            <a:ext cx="1123556" cy="5373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sz="2200" dirty="0"/>
              <a:t>First steps– build external data model (I)</a:t>
            </a:r>
            <a:endParaRPr lang="en-GB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995758-DB53-B045-9FAD-4EFC256FE962}"/>
              </a:ext>
            </a:extLst>
          </p:cNvPr>
          <p:cNvSpPr/>
          <p:nvPr/>
        </p:nvSpPr>
        <p:spPr>
          <a:xfrm>
            <a:off x="1166270" y="1124657"/>
            <a:ext cx="83941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Steps to create a file format/data model that is not supported: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a valid </a:t>
            </a:r>
            <a:r>
              <a:rPr lang="en-GB" b="1" dirty="0"/>
              <a:t>directory </a:t>
            </a:r>
            <a:r>
              <a:rPr lang="en-GB" dirty="0"/>
              <a:t>tree to hold the model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a valid </a:t>
            </a:r>
            <a:r>
              <a:rPr lang="en-GB" b="1" dirty="0"/>
              <a:t>schema </a:t>
            </a:r>
            <a:r>
              <a:rPr lang="en-GB" dirty="0"/>
              <a:t>file /</a:t>
            </a:r>
            <a:r>
              <a:rPr lang="en-GB" i="1" dirty="0" err="1"/>
              <a:t>mymodel</a:t>
            </a:r>
            <a:r>
              <a:rPr lang="en-GB" dirty="0"/>
              <a:t>/</a:t>
            </a:r>
            <a:r>
              <a:rPr lang="en-GB" i="1" dirty="0" err="1"/>
              <a:t>mymodel</a:t>
            </a:r>
            <a:r>
              <a:rPr lang="en-GB" dirty="0" err="1"/>
              <a:t>.json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valid </a:t>
            </a:r>
            <a:r>
              <a:rPr lang="en-GB" b="1" dirty="0"/>
              <a:t>code tables </a:t>
            </a:r>
            <a:r>
              <a:rPr lang="en-GB" dirty="0"/>
              <a:t>/</a:t>
            </a:r>
            <a:r>
              <a:rPr lang="en-GB" i="1" dirty="0" err="1"/>
              <a:t>mymodel</a:t>
            </a:r>
            <a:r>
              <a:rPr lang="en-GB" dirty="0"/>
              <a:t>/</a:t>
            </a:r>
            <a:r>
              <a:rPr lang="en-GB" dirty="0" err="1"/>
              <a:t>code_tables</a:t>
            </a:r>
            <a:r>
              <a:rPr lang="en-GB" dirty="0"/>
              <a:t>/</a:t>
            </a:r>
            <a:r>
              <a:rPr lang="en-GB" i="1" dirty="0" err="1"/>
              <a:t>table_name</a:t>
            </a:r>
            <a:r>
              <a:rPr lang="en-GB" dirty="0"/>
              <a:t>[</a:t>
            </a:r>
            <a:r>
              <a:rPr lang="en-GB" dirty="0" err="1"/>
              <a:t>i</a:t>
            </a:r>
            <a:r>
              <a:rPr lang="en-GB" dirty="0"/>
              <a:t>].</a:t>
            </a:r>
            <a:r>
              <a:rPr lang="en-GB" dirty="0" err="1"/>
              <a:t>json</a:t>
            </a:r>
            <a:r>
              <a:rPr lang="en-GB" dirty="0"/>
              <a:t> (if…)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515C9-24AB-9A48-8B78-C7455CD15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60" y="2312473"/>
            <a:ext cx="2146300" cy="77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14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sz="2200" dirty="0"/>
              <a:t>First</a:t>
            </a:r>
            <a:r>
              <a:rPr lang="en-US" dirty="0"/>
              <a:t> steps– build external data model (II)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995758-DB53-B045-9FAD-4EFC256FE962}"/>
              </a:ext>
            </a:extLst>
          </p:cNvPr>
          <p:cNvSpPr/>
          <p:nvPr/>
        </p:nvSpPr>
        <p:spPr>
          <a:xfrm>
            <a:off x="996352" y="4376704"/>
            <a:ext cx="101773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Copy a template, edit and fill in.</a:t>
            </a:r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dirty="0"/>
              <a:t>	</a:t>
            </a:r>
            <a:r>
              <a:rPr lang="en-GB" sz="1600" dirty="0"/>
              <a:t>&gt; python &gt;</a:t>
            </a:r>
          </a:p>
          <a:p>
            <a:r>
              <a:rPr lang="en-GB" sz="1600" dirty="0"/>
              <a:t>	&gt; import </a:t>
            </a:r>
            <a:r>
              <a:rPr lang="en-GB" sz="1600" dirty="0" err="1"/>
              <a:t>mdf_reader</a:t>
            </a:r>
            <a:endParaRPr lang="en-GB" sz="1600" dirty="0"/>
          </a:p>
          <a:p>
            <a:r>
              <a:rPr lang="en-GB" sz="1600" dirty="0"/>
              <a:t>	&gt; </a:t>
            </a:r>
            <a:r>
              <a:rPr lang="en-GB" sz="1600" i="1" dirty="0"/>
              <a:t>templates </a:t>
            </a:r>
            <a:r>
              <a:rPr lang="en-GB" sz="1600" dirty="0"/>
              <a:t>= </a:t>
            </a:r>
            <a:r>
              <a:rPr lang="en-GB" sz="1600" dirty="0" err="1"/>
              <a:t>mdf_reader.schema.templates</a:t>
            </a:r>
            <a:r>
              <a:rPr lang="en-GB" sz="1600" dirty="0"/>
              <a:t>()</a:t>
            </a:r>
          </a:p>
          <a:p>
            <a:r>
              <a:rPr lang="en-GB" sz="1600" dirty="0"/>
              <a:t>	&gt; </a:t>
            </a:r>
            <a:r>
              <a:rPr lang="en-GB" sz="1600" dirty="0" err="1"/>
              <a:t>mdf_reader.schema.copy_template</a:t>
            </a:r>
            <a:r>
              <a:rPr lang="en-GB" sz="1600" dirty="0"/>
              <a:t>(</a:t>
            </a:r>
            <a:r>
              <a:rPr lang="en-GB" sz="1600" i="1" dirty="0"/>
              <a:t>template</a:t>
            </a:r>
            <a:r>
              <a:rPr lang="en-GB" sz="1600" dirty="0"/>
              <a:t>, </a:t>
            </a:r>
            <a:r>
              <a:rPr lang="en-GB" sz="1600" dirty="0" err="1"/>
              <a:t>mypath</a:t>
            </a:r>
            <a:r>
              <a:rPr lang="en-GB" sz="16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04396-6EC0-B945-A1F4-EDDB8E1BCB49}"/>
              </a:ext>
            </a:extLst>
          </p:cNvPr>
          <p:cNvSpPr/>
          <p:nvPr/>
        </p:nvSpPr>
        <p:spPr>
          <a:xfrm>
            <a:off x="2641017" y="879358"/>
            <a:ext cx="72654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Creating a valid schema file for the data format</a:t>
            </a:r>
            <a:r>
              <a:rPr lang="en-GB" sz="2000" dirty="0"/>
              <a:t>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D6EF20-FF53-AD4C-923E-4E1E531E255A}"/>
              </a:ext>
            </a:extLst>
          </p:cNvPr>
          <p:cNvSpPr/>
          <p:nvPr/>
        </p:nvSpPr>
        <p:spPr>
          <a:xfrm>
            <a:off x="996352" y="2099113"/>
            <a:ext cx="72654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Decide the basic model for your data format:</a:t>
            </a:r>
          </a:p>
          <a:p>
            <a:endParaRPr lang="en-GB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Is it fixed width or delimited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Does it have one section or multiple?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…..</a:t>
            </a:r>
          </a:p>
          <a:p>
            <a:pPr lvl="1"/>
            <a:endParaRPr lang="en-GB" dirty="0"/>
          </a:p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Via web app: under development…..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6DB045-5A2B-9B4C-9093-95064E7F9FED}"/>
              </a:ext>
            </a:extLst>
          </p:cNvPr>
          <p:cNvSpPr/>
          <p:nvPr/>
        </p:nvSpPr>
        <p:spPr>
          <a:xfrm>
            <a:off x="2600422" y="1406594"/>
            <a:ext cx="7557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…A data format schema is a collection of descriptors that enable the </a:t>
            </a:r>
            <a:r>
              <a:rPr lang="en-GB" sz="14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mdf_reader</a:t>
            </a:r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access the content of a data format and to extract the data it contains to meaningful units of information….</a:t>
            </a:r>
            <a:endParaRPr lang="en-GB" sz="14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93FB2-09A7-F342-BFC9-7DC74B300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33" y="1118784"/>
            <a:ext cx="5143901" cy="4842815"/>
          </a:xfrm>
          <a:prstGeom prst="rect">
            <a:avLst/>
          </a:prstGeom>
          <a:solidFill>
            <a:srgbClr val="FFFFFF">
              <a:shade val="85000"/>
            </a:srgbClr>
          </a:solidFill>
          <a:ln w="139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9FA6BE6-F364-B94B-8A8A-E27F36CC3A40}"/>
              </a:ext>
            </a:extLst>
          </p:cNvPr>
          <p:cNvGrpSpPr/>
          <p:nvPr/>
        </p:nvGrpSpPr>
        <p:grpSpPr>
          <a:xfrm>
            <a:off x="5835151" y="879358"/>
            <a:ext cx="5756580" cy="5433714"/>
            <a:chOff x="5582234" y="779974"/>
            <a:chExt cx="6156508" cy="56958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4D46B7-7805-8949-8084-B0AAF204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234" y="779974"/>
              <a:ext cx="6156508" cy="5695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39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DE7805-8BDB-7449-89B0-B75A2DCBEFA7}"/>
                </a:ext>
              </a:extLst>
            </p:cNvPr>
            <p:cNvGrpSpPr/>
            <p:nvPr/>
          </p:nvGrpSpPr>
          <p:grpSpPr>
            <a:xfrm>
              <a:off x="5637446" y="3170682"/>
              <a:ext cx="5967849" cy="1120661"/>
              <a:chOff x="5637446" y="3170682"/>
              <a:chExt cx="5967849" cy="112066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0F893E-1C5E-5542-B1CB-CEC3A0E40ABE}"/>
                  </a:ext>
                </a:extLst>
              </p:cNvPr>
              <p:cNvSpPr/>
              <p:nvPr/>
            </p:nvSpPr>
            <p:spPr>
              <a:xfrm>
                <a:off x="5637447" y="3170682"/>
                <a:ext cx="5027533" cy="396383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BE56F94-E75F-7C41-BB2B-76D5FB489FE9}"/>
                  </a:ext>
                </a:extLst>
              </p:cNvPr>
              <p:cNvSpPr/>
              <p:nvPr/>
            </p:nvSpPr>
            <p:spPr>
              <a:xfrm>
                <a:off x="5637446" y="3623186"/>
                <a:ext cx="790513" cy="18107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2FE21E-2F11-8F4B-9EB1-6D4FC685A51C}"/>
                  </a:ext>
                </a:extLst>
              </p:cNvPr>
              <p:cNvSpPr/>
              <p:nvPr/>
            </p:nvSpPr>
            <p:spPr>
              <a:xfrm>
                <a:off x="5637446" y="3858529"/>
                <a:ext cx="1107384" cy="43281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B9A9EA-0A21-7343-A02C-DF9B1289AD52}"/>
                  </a:ext>
                </a:extLst>
              </p:cNvPr>
              <p:cNvSpPr txBox="1"/>
              <p:nvPr/>
            </p:nvSpPr>
            <p:spPr>
              <a:xfrm>
                <a:off x="10728388" y="3170682"/>
                <a:ext cx="8194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b="1" dirty="0"/>
                  <a:t>Numeric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6772F1-FAFC-DF44-B4E4-894874743323}"/>
                  </a:ext>
                </a:extLst>
              </p:cNvPr>
              <p:cNvSpPr txBox="1"/>
              <p:nvPr/>
            </p:nvSpPr>
            <p:spPr>
              <a:xfrm>
                <a:off x="10728388" y="3590804"/>
                <a:ext cx="6767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b="1" dirty="0"/>
                  <a:t>Object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C85102-5662-CF46-A821-8969AB96FC97}"/>
                  </a:ext>
                </a:extLst>
              </p:cNvPr>
              <p:cNvSpPr txBox="1"/>
              <p:nvPr/>
            </p:nvSpPr>
            <p:spPr>
              <a:xfrm>
                <a:off x="10728388" y="3921047"/>
                <a:ext cx="8769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b="1" dirty="0"/>
                  <a:t>Datetime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18787D7-8A22-7C4B-B88A-89F3F23C5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3" y="758120"/>
            <a:ext cx="1822427" cy="657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1BFBE3D-172D-874A-AA9A-579B4C645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43" y="780244"/>
            <a:ext cx="1822427" cy="657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sz="2200" dirty="0"/>
              <a:t>First steps– build external data model (III)</a:t>
            </a:r>
            <a:endParaRPr lang="en-GB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C04396-6EC0-B945-A1F4-EDDB8E1BCB49}"/>
              </a:ext>
            </a:extLst>
          </p:cNvPr>
          <p:cNvSpPr/>
          <p:nvPr/>
        </p:nvSpPr>
        <p:spPr>
          <a:xfrm>
            <a:off x="3862798" y="779193"/>
            <a:ext cx="5032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Example schema templates and files</a:t>
            </a:r>
            <a:endParaRPr lang="en-GB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A8BC1C-54E9-BF4F-9DF0-6A30B1BF00CD}"/>
              </a:ext>
            </a:extLst>
          </p:cNvPr>
          <p:cNvGrpSpPr/>
          <p:nvPr/>
        </p:nvGrpSpPr>
        <p:grpSpPr>
          <a:xfrm>
            <a:off x="2554273" y="1376473"/>
            <a:ext cx="7438931" cy="4843601"/>
            <a:chOff x="2659534" y="1342220"/>
            <a:chExt cx="7438931" cy="48436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3B8F3D1-0A17-E843-A7BB-B0CA342C7F0A}"/>
                </a:ext>
              </a:extLst>
            </p:cNvPr>
            <p:cNvGrpSpPr/>
            <p:nvPr/>
          </p:nvGrpSpPr>
          <p:grpSpPr>
            <a:xfrm>
              <a:off x="2659534" y="1439960"/>
              <a:ext cx="7438931" cy="4745861"/>
              <a:chOff x="2572789" y="1460160"/>
              <a:chExt cx="7438931" cy="474586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F531A60-3B9C-3F4F-8719-E7C6BE1BC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2789" y="2681438"/>
                <a:ext cx="7438931" cy="3524583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427109-7C6E-CF47-A7D4-B9CE32082B5E}"/>
                  </a:ext>
                </a:extLst>
              </p:cNvPr>
              <p:cNvSpPr/>
              <p:nvPr/>
            </p:nvSpPr>
            <p:spPr>
              <a:xfrm>
                <a:off x="7345453" y="1460160"/>
                <a:ext cx="266626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delimited_1_section</a:t>
                </a:r>
              </a:p>
              <a:p>
                <a:endParaRPr lang="en-GB" sz="2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pub_wmo47 (…)</a:t>
                </a:r>
                <a:r>
                  <a:rPr lang="en-GB" sz="2000" dirty="0">
                    <a:solidFill>
                      <a:schemeClr val="accent1">
                        <a:lumMod val="75000"/>
                      </a:schemeClr>
                    </a:solidFill>
                  </a:rPr>
                  <a:t>	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9B7B07-A7EF-7B46-94A3-702F9C64F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534" y="1342220"/>
              <a:ext cx="4677806" cy="11824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B37FCD-D18C-6F4C-A62E-179A46B8CDB7}"/>
              </a:ext>
            </a:extLst>
          </p:cNvPr>
          <p:cNvGrpSpPr/>
          <p:nvPr/>
        </p:nvGrpSpPr>
        <p:grpSpPr>
          <a:xfrm>
            <a:off x="2228480" y="1360054"/>
            <a:ext cx="8295994" cy="4839616"/>
            <a:chOff x="2139882" y="1256990"/>
            <a:chExt cx="8295994" cy="48396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941572-B196-6B49-9823-F95D7BB88426}"/>
                </a:ext>
              </a:extLst>
            </p:cNvPr>
            <p:cNvGrpSpPr/>
            <p:nvPr/>
          </p:nvGrpSpPr>
          <p:grpSpPr>
            <a:xfrm>
              <a:off x="2139882" y="1429514"/>
              <a:ext cx="8295994" cy="4667092"/>
              <a:chOff x="2258909" y="-187594"/>
              <a:chExt cx="8295994" cy="466709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9A64FD5-9373-A447-99FE-3CEB5A069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8909" y="953549"/>
                <a:ext cx="8295994" cy="3525949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E4F8EAB-ECC7-2A4D-8A73-32150F967EBD}"/>
                  </a:ext>
                </a:extLst>
              </p:cNvPr>
              <p:cNvSpPr/>
              <p:nvPr/>
            </p:nvSpPr>
            <p:spPr>
              <a:xfrm>
                <a:off x="7409703" y="-187594"/>
                <a:ext cx="31452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fixed_width_1_section</a:t>
                </a:r>
              </a:p>
              <a:p>
                <a:pPr algn="r"/>
                <a:endParaRPr lang="en-GB" sz="2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r"/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cisdm_dbo_imma1</a:t>
                </a:r>
                <a:endParaRPr lang="en-GB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F9A4335-4546-734F-8688-FBED077ED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882" y="1256990"/>
              <a:ext cx="4847692" cy="12423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1F40A0-7E4F-1747-917B-B073E61D3666}"/>
              </a:ext>
            </a:extLst>
          </p:cNvPr>
          <p:cNvGrpSpPr/>
          <p:nvPr/>
        </p:nvGrpSpPr>
        <p:grpSpPr>
          <a:xfrm>
            <a:off x="1933498" y="1350451"/>
            <a:ext cx="8297799" cy="4646246"/>
            <a:chOff x="2159496" y="1503894"/>
            <a:chExt cx="8297799" cy="464624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27DC497-F287-A048-94A6-3838860E8364}"/>
                </a:ext>
              </a:extLst>
            </p:cNvPr>
            <p:cNvGrpSpPr/>
            <p:nvPr/>
          </p:nvGrpSpPr>
          <p:grpSpPr>
            <a:xfrm>
              <a:off x="2159496" y="1503894"/>
              <a:ext cx="8297799" cy="4646246"/>
              <a:chOff x="-2468827" y="1267231"/>
              <a:chExt cx="8297799" cy="464624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BF8AFA7-AAFE-3343-977C-3A0A5A0E6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911" y="1267231"/>
                <a:ext cx="4875061" cy="4615346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01CEDE-3C38-DE49-B816-F232955B1760}"/>
                  </a:ext>
                </a:extLst>
              </p:cNvPr>
              <p:cNvSpPr/>
              <p:nvPr/>
            </p:nvSpPr>
            <p:spPr>
              <a:xfrm>
                <a:off x="-2468827" y="4897814"/>
                <a:ext cx="332057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2000" b="1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fixed_width_x_sections_opt</a:t>
                </a:r>
                <a:endParaRPr lang="en-GB" sz="2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r"/>
                <a:endParaRPr lang="en-GB" sz="2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r"/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imma1</a:t>
                </a:r>
                <a:endParaRPr lang="en-GB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9A4E0E-4791-4148-B145-E0CB9B94B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333" y="1548628"/>
              <a:ext cx="2905348" cy="3527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07F0B4-A75F-0941-B807-D0BF79108DC4}"/>
              </a:ext>
            </a:extLst>
          </p:cNvPr>
          <p:cNvGrpSpPr/>
          <p:nvPr/>
        </p:nvGrpSpPr>
        <p:grpSpPr>
          <a:xfrm>
            <a:off x="1933498" y="1438043"/>
            <a:ext cx="7350746" cy="4688494"/>
            <a:chOff x="1576251" y="1532125"/>
            <a:chExt cx="7350746" cy="468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B89133-C120-F641-AFF6-19A8132ADE51}"/>
                </a:ext>
              </a:extLst>
            </p:cNvPr>
            <p:cNvGrpSpPr/>
            <p:nvPr/>
          </p:nvGrpSpPr>
          <p:grpSpPr>
            <a:xfrm>
              <a:off x="1576251" y="1532125"/>
              <a:ext cx="7350746" cy="4688494"/>
              <a:chOff x="4833247" y="1135186"/>
              <a:chExt cx="7350746" cy="468849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5306108-49AB-3B43-A78E-780D76B44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6793" y="1135186"/>
                <a:ext cx="3377200" cy="4612863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233FD32-E5B0-5143-9DCA-A0D3E02B204D}"/>
                  </a:ext>
                </a:extLst>
              </p:cNvPr>
              <p:cNvSpPr/>
              <p:nvPr/>
            </p:nvSpPr>
            <p:spPr>
              <a:xfrm>
                <a:off x="4833247" y="4808017"/>
                <a:ext cx="388878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2000" b="1" dirty="0" err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fixed_width_x_sections_exc</a:t>
                </a:r>
                <a:endParaRPr lang="en-GB" sz="2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r"/>
                <a:endParaRPr lang="en-GB" sz="20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r"/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td11</a:t>
                </a:r>
                <a:endParaRPr lang="en-GB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BC38B7-8C89-A74E-A018-5D1A72E8D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136" y="1553742"/>
              <a:ext cx="2971143" cy="3527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9162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sz="2200" dirty="0"/>
              <a:t>First steps– build external data model (IV)</a:t>
            </a:r>
            <a:endParaRPr lang="en-GB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995758-DB53-B045-9FAD-4EFC256FE962}"/>
              </a:ext>
            </a:extLst>
          </p:cNvPr>
          <p:cNvSpPr/>
          <p:nvPr/>
        </p:nvSpPr>
        <p:spPr>
          <a:xfrm>
            <a:off x="1096687" y="2513001"/>
            <a:ext cx="46913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Some element descriptors are element data type specific</a:t>
            </a:r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Numeric: </a:t>
            </a:r>
            <a:r>
              <a:rPr lang="en-GB" sz="1600" i="1" dirty="0"/>
              <a:t>encoding, scale, offset, </a:t>
            </a:r>
            <a:r>
              <a:rPr lang="en-GB" sz="1600" i="1" dirty="0" err="1"/>
              <a:t>valid_max</a:t>
            </a:r>
            <a:r>
              <a:rPr lang="en-GB" sz="1600" i="1" dirty="0"/>
              <a:t>, </a:t>
            </a:r>
            <a:r>
              <a:rPr lang="en-GB" sz="1600" i="1" dirty="0" err="1"/>
              <a:t>valid_min</a:t>
            </a:r>
            <a:endParaRPr lang="en-GB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Object, </a:t>
            </a:r>
            <a:r>
              <a:rPr lang="en-GB" sz="1600" dirty="0" err="1"/>
              <a:t>str</a:t>
            </a:r>
            <a:r>
              <a:rPr lang="en-GB" sz="1600" dirty="0"/>
              <a:t>, key: </a:t>
            </a:r>
            <a:r>
              <a:rPr lang="en-GB" sz="1600" i="1" dirty="0" err="1"/>
              <a:t>keep_blank</a:t>
            </a:r>
            <a:endParaRPr lang="en-GB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Datetime: </a:t>
            </a:r>
            <a:r>
              <a:rPr lang="en-GB" sz="1600" i="1" dirty="0" err="1"/>
              <a:t>datetime_format</a:t>
            </a:r>
            <a:endParaRPr lang="en-GB" sz="16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04396-6EC0-B945-A1F4-EDDB8E1BCB49}"/>
              </a:ext>
            </a:extLst>
          </p:cNvPr>
          <p:cNvSpPr/>
          <p:nvPr/>
        </p:nvSpPr>
        <p:spPr>
          <a:xfrm>
            <a:off x="2746278" y="1015809"/>
            <a:ext cx="72654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Creating a valid schema file for the data format</a:t>
            </a:r>
            <a:r>
              <a:rPr lang="en-GB" sz="2000" dirty="0"/>
              <a:t>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D6EF20-FF53-AD4C-923E-4E1E531E255A}"/>
              </a:ext>
            </a:extLst>
          </p:cNvPr>
          <p:cNvSpPr/>
          <p:nvPr/>
        </p:nvSpPr>
        <p:spPr>
          <a:xfrm>
            <a:off x="1077833" y="1761089"/>
            <a:ext cx="7265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Schema descriptors/attributes are specified in manual</a:t>
            </a:r>
          </a:p>
          <a:p>
            <a:endParaRPr lang="en-GB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191A83-542E-D04B-B7F4-D3F8A04CC97F}"/>
              </a:ext>
            </a:extLst>
          </p:cNvPr>
          <p:cNvSpPr/>
          <p:nvPr/>
        </p:nvSpPr>
        <p:spPr>
          <a:xfrm>
            <a:off x="7569936" y="2539264"/>
            <a:ext cx="40217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How data elements are ingested and validated is also data type specific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5B1A2-159C-E149-A210-FB5BEBE55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3" y="758120"/>
            <a:ext cx="1822427" cy="657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E6778B-9D05-5F40-8A72-178E763E7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962319"/>
              </p:ext>
            </p:extLst>
          </p:nvPr>
        </p:nvGraphicFramePr>
        <p:xfrm>
          <a:off x="5876545" y="3225401"/>
          <a:ext cx="5715186" cy="239476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05062">
                  <a:extLst>
                    <a:ext uri="{9D8B030D-6E8A-4147-A177-3AD203B41FA5}">
                      <a16:colId xmlns:a16="http://schemas.microsoft.com/office/drawing/2014/main" val="3052915718"/>
                    </a:ext>
                  </a:extLst>
                </a:gridCol>
                <a:gridCol w="1905062">
                  <a:extLst>
                    <a:ext uri="{9D8B030D-6E8A-4147-A177-3AD203B41FA5}">
                      <a16:colId xmlns:a16="http://schemas.microsoft.com/office/drawing/2014/main" val="2148223624"/>
                    </a:ext>
                  </a:extLst>
                </a:gridCol>
                <a:gridCol w="1905062">
                  <a:extLst>
                    <a:ext uri="{9D8B030D-6E8A-4147-A177-3AD203B41FA5}">
                      <a16:colId xmlns:a16="http://schemas.microsoft.com/office/drawing/2014/main" val="944469743"/>
                    </a:ext>
                  </a:extLst>
                </a:gridCol>
              </a:tblGrid>
              <a:tr h="3105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64864"/>
                  </a:ext>
                </a:extLst>
              </a:tr>
              <a:tr h="96277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/>
                        <a:t>decoding:</a:t>
                      </a:r>
                      <a:r>
                        <a:rPr lang="en-US" sz="1200" dirty="0"/>
                        <a:t> base36, </a:t>
                      </a:r>
                      <a:r>
                        <a:rPr lang="en-US" sz="1200" dirty="0" err="1"/>
                        <a:t>signed_overpunch</a:t>
                      </a:r>
                      <a:endParaRPr lang="en-US" sz="12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/>
                        <a:t>conversion</a:t>
                      </a:r>
                      <a:r>
                        <a:rPr lang="en-US" sz="1200" dirty="0"/>
                        <a:t>: offset, scale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/>
                        <a:t>missing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55493"/>
                  </a:ext>
                </a:extLst>
              </a:tr>
              <a:tr h="3105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/>
                        <a:t>conversion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/>
                        <a:t>missing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90241"/>
                  </a:ext>
                </a:extLst>
              </a:tr>
              <a:tr h="3105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/>
                        <a:t>missing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table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24605"/>
                  </a:ext>
                </a:extLst>
              </a:tr>
              <a:tr h="3105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object, </a:t>
                      </a:r>
                      <a:r>
                        <a:rPr lang="en-US" sz="1200" dirty="0" err="1"/>
                        <a:t>str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/>
                        <a:t>missing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759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2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sz="2200" dirty="0"/>
              <a:t>First steps– build external data model (V)</a:t>
            </a:r>
            <a:endParaRPr lang="en-GB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C04396-6EC0-B945-A1F4-EDDB8E1BCB49}"/>
              </a:ext>
            </a:extLst>
          </p:cNvPr>
          <p:cNvSpPr/>
          <p:nvPr/>
        </p:nvSpPr>
        <p:spPr>
          <a:xfrm>
            <a:off x="2641017" y="728863"/>
            <a:ext cx="72654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Creating valid code tables</a:t>
            </a:r>
            <a:r>
              <a:rPr lang="en-GB" sz="2000" dirty="0"/>
              <a:t>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D6EF20-FF53-AD4C-923E-4E1E531E255A}"/>
              </a:ext>
            </a:extLst>
          </p:cNvPr>
          <p:cNvSpPr/>
          <p:nvPr/>
        </p:nvSpPr>
        <p:spPr>
          <a:xfrm>
            <a:off x="982149" y="1770258"/>
            <a:ext cx="3682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Code tables are described in manual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ED3AF0-EDF5-274B-87C0-5496A25E6A47}"/>
              </a:ext>
            </a:extLst>
          </p:cNvPr>
          <p:cNvSpPr/>
          <p:nvPr/>
        </p:nvSpPr>
        <p:spPr>
          <a:xfrm>
            <a:off x="3331000" y="115501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</a:rPr>
              <a:t>Code tables contain the </a:t>
            </a:r>
            <a:r>
              <a:rPr lang="en-GB" sz="1400" b="1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key:value</a:t>
            </a:r>
            <a:r>
              <a:rPr lang="en-GB" sz="14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 pairs </a:t>
            </a:r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</a:rPr>
              <a:t>of the coded elements in a data model Every code table is stored as an individual </a:t>
            </a:r>
            <a:r>
              <a:rPr lang="en-GB" sz="1400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json</a:t>
            </a:r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</a:rPr>
              <a:t> file </a:t>
            </a:r>
            <a:endParaRPr lang="en-US" sz="1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AF69-8272-CD4E-BCB6-F5477E73A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12" y="2463967"/>
            <a:ext cx="1241095" cy="2454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B2BCD-F944-BE4D-8351-5210D44F2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58" y="2468971"/>
            <a:ext cx="4364587" cy="2444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C1056-868E-4147-8E20-09B1A5FE3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74" y="5209453"/>
            <a:ext cx="3704971" cy="372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A083B9-19D6-D14A-B435-5E937EA32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576" y="2473711"/>
            <a:ext cx="1749783" cy="2813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3899C4-5D6E-1743-9F8B-865551EA15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82" y="5578558"/>
            <a:ext cx="2583162" cy="308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CD4133C-0682-A04E-B7B1-3E9038A82383}"/>
              </a:ext>
            </a:extLst>
          </p:cNvPr>
          <p:cNvSpPr/>
          <p:nvPr/>
        </p:nvSpPr>
        <p:spPr>
          <a:xfrm>
            <a:off x="1478521" y="2154503"/>
            <a:ext cx="108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Simple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CC4A40-1B5A-F442-A859-47537DC2A492}"/>
              </a:ext>
            </a:extLst>
          </p:cNvPr>
          <p:cNvSpPr/>
          <p:nvPr/>
        </p:nvSpPr>
        <p:spPr>
          <a:xfrm>
            <a:off x="5302851" y="2149017"/>
            <a:ext cx="108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Nested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92FF99-08FE-B24E-9AA2-DFC5AF21DDEA}"/>
              </a:ext>
            </a:extLst>
          </p:cNvPr>
          <p:cNvSpPr/>
          <p:nvPr/>
        </p:nvSpPr>
        <p:spPr>
          <a:xfrm>
            <a:off x="9343576" y="2129431"/>
            <a:ext cx="1633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Range-keyed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7048D3-8C02-2F4F-9C2A-E6C08EB35DA8}"/>
              </a:ext>
            </a:extLst>
          </p:cNvPr>
          <p:cNvSpPr/>
          <p:nvPr/>
        </p:nvSpPr>
        <p:spPr>
          <a:xfrm>
            <a:off x="1277440" y="4865970"/>
            <a:ext cx="14678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err="1"/>
              <a:t>simple_table.</a:t>
            </a:r>
            <a:r>
              <a:rPr lang="en-GB" sz="1400" dirty="0" err="1"/>
              <a:t>json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F006C6-07CA-BF4A-8C55-C45866990D73}"/>
              </a:ext>
            </a:extLst>
          </p:cNvPr>
          <p:cNvSpPr/>
          <p:nvPr/>
        </p:nvSpPr>
        <p:spPr>
          <a:xfrm>
            <a:off x="6726839" y="4851113"/>
            <a:ext cx="1476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err="1"/>
              <a:t>nested_table.</a:t>
            </a:r>
            <a:r>
              <a:rPr lang="en-GB" sz="1400" dirty="0" err="1"/>
              <a:t>json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53574C-58CA-6B4C-8B8E-E028A77A2083}"/>
              </a:ext>
            </a:extLst>
          </p:cNvPr>
          <p:cNvSpPr/>
          <p:nvPr/>
        </p:nvSpPr>
        <p:spPr>
          <a:xfrm>
            <a:off x="6726839" y="5515881"/>
            <a:ext cx="1484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err="1"/>
              <a:t>nested_table.keys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CEA9D8-8DBB-1745-86D1-B403F98B0FD9}"/>
              </a:ext>
            </a:extLst>
          </p:cNvPr>
          <p:cNvSpPr/>
          <p:nvPr/>
        </p:nvSpPr>
        <p:spPr>
          <a:xfrm>
            <a:off x="9783909" y="5235871"/>
            <a:ext cx="1418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err="1"/>
              <a:t>range_table.</a:t>
            </a:r>
            <a:r>
              <a:rPr lang="en-GB" sz="1400" dirty="0" err="1"/>
              <a:t>json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E3421C-8109-824B-AE3B-9D743939E9D4}"/>
              </a:ext>
            </a:extLst>
          </p:cNvPr>
          <p:cNvSpPr/>
          <p:nvPr/>
        </p:nvSpPr>
        <p:spPr>
          <a:xfrm>
            <a:off x="9783909" y="5871340"/>
            <a:ext cx="1425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err="1"/>
              <a:t>range_table.</a:t>
            </a:r>
            <a:r>
              <a:rPr lang="en-GB" sz="1400" dirty="0" err="1"/>
              <a:t>keys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6AD870-D316-2047-96C3-BBF86F0FFF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70" y="826111"/>
            <a:ext cx="1822427" cy="657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2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Read data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E555C3-1DA7-CC48-BB3D-6B3F8014E55D}"/>
              </a:ext>
            </a:extLst>
          </p:cNvPr>
          <p:cNvSpPr/>
          <p:nvPr/>
        </p:nvSpPr>
        <p:spPr>
          <a:xfrm>
            <a:off x="1233139" y="1044343"/>
            <a:ext cx="84224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Running from terminal (set </a:t>
            </a:r>
            <a:r>
              <a:rPr lang="en-GB" b="1" dirty="0" err="1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out_path</a:t>
            </a:r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!):</a:t>
            </a:r>
          </a:p>
          <a:p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dirty="0"/>
              <a:t>	&gt; export PYTHONPATH=$</a:t>
            </a:r>
            <a:r>
              <a:rPr lang="en-GB" i="1" dirty="0" err="1"/>
              <a:t>toolsDir</a:t>
            </a:r>
            <a:r>
              <a:rPr lang="en-GB" dirty="0"/>
              <a:t>:${PYTHONPATH}</a:t>
            </a:r>
          </a:p>
          <a:p>
            <a:r>
              <a:rPr lang="en-GB" dirty="0"/>
              <a:t>	&gt; python </a:t>
            </a:r>
            <a:r>
              <a:rPr lang="en-GB" i="1" dirty="0" err="1"/>
              <a:t>toolsDir</a:t>
            </a:r>
            <a:r>
              <a:rPr lang="en-GB" i="1" dirty="0"/>
              <a:t>/</a:t>
            </a:r>
            <a:r>
              <a:rPr lang="en-GB" i="1" dirty="0" err="1"/>
              <a:t>mdf_reader</a:t>
            </a:r>
            <a:r>
              <a:rPr lang="en-GB" dirty="0"/>
              <a:t>/</a:t>
            </a:r>
            <a:r>
              <a:rPr lang="en-GB" dirty="0" err="1"/>
              <a:t>reader.py</a:t>
            </a:r>
            <a:r>
              <a:rPr lang="en-GB" dirty="0"/>
              <a:t>  source  **</a:t>
            </a:r>
            <a:r>
              <a:rPr lang="en-GB" dirty="0" err="1"/>
              <a:t>kwargs</a:t>
            </a:r>
            <a:endParaRPr lang="en-GB" dirty="0"/>
          </a:p>
          <a:p>
            <a:endParaRPr lang="en-GB" dirty="0"/>
          </a:p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 python:</a:t>
            </a:r>
          </a:p>
          <a:p>
            <a:endParaRPr lang="en-GB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dirty="0"/>
              <a:t>	&gt; import </a:t>
            </a:r>
            <a:r>
              <a:rPr lang="en-GB" dirty="0" err="1"/>
              <a:t>mdf_reader</a:t>
            </a:r>
            <a:endParaRPr lang="en-GB" dirty="0"/>
          </a:p>
          <a:p>
            <a:r>
              <a:rPr lang="en-GB" dirty="0"/>
              <a:t>	&gt; data = </a:t>
            </a:r>
            <a:r>
              <a:rPr lang="en-GB" dirty="0" err="1"/>
              <a:t>mdf_reader</a:t>
            </a:r>
            <a:r>
              <a:rPr lang="en-GB" dirty="0"/>
              <a:t>(source, **</a:t>
            </a:r>
            <a:r>
              <a:rPr lang="en-GB" dirty="0" err="1"/>
              <a:t>kwargs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C6CFE-D927-9440-B4DF-3A2C698F1D17}"/>
              </a:ext>
            </a:extLst>
          </p:cNvPr>
          <p:cNvSpPr/>
          <p:nvPr/>
        </p:nvSpPr>
        <p:spPr>
          <a:xfrm>
            <a:off x="1028700" y="4185613"/>
            <a:ext cx="4892040" cy="15696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2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</p:spPr>
        <p:txBody>
          <a:bodyPr wrap="square">
            <a:spAutoFit/>
          </a:bodyPr>
          <a:lstStyle/>
          <a:p>
            <a:r>
              <a:rPr lang="en-US" sz="1600" b="1" dirty="0"/>
              <a:t>﻿source</a:t>
            </a:r>
          </a:p>
          <a:p>
            <a:r>
              <a:rPr lang="en-US" sz="1600" dirty="0"/>
              <a:t>options: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/>
              <a:t>data file (supports chunking via </a:t>
            </a:r>
            <a:r>
              <a:rPr lang="en-GB" sz="1600" dirty="0" err="1"/>
              <a:t>chunksize</a:t>
            </a:r>
            <a:r>
              <a:rPr lang="en-GB" sz="1600" dirty="0"/>
              <a:t> = </a:t>
            </a:r>
            <a:r>
              <a:rPr lang="en-GB" sz="1600" dirty="0" err="1"/>
              <a:t>chunksize</a:t>
            </a:r>
            <a:r>
              <a:rPr lang="en-GB" sz="16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err="1"/>
              <a:t>pd.DataFrame</a:t>
            </a:r>
            <a:r>
              <a:rPr lang="en-GB" sz="1600" dirty="0"/>
              <a:t> (does not support chunking)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err="1"/>
              <a:t>pd.io.parser.TextFileReader</a:t>
            </a:r>
            <a:r>
              <a:rPr lang="en-GB" sz="1600" dirty="0"/>
              <a:t> (inherits chunking)</a:t>
            </a:r>
          </a:p>
          <a:p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731905-5A30-6D43-81CA-A5C378BBD372}"/>
              </a:ext>
            </a:extLst>
          </p:cNvPr>
          <p:cNvSpPr/>
          <p:nvPr/>
        </p:nvSpPr>
        <p:spPr>
          <a:xfrm>
            <a:off x="6273739" y="4185101"/>
            <a:ext cx="5422961" cy="15696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2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0"/>
          </a:gradFill>
        </p:spPr>
        <p:txBody>
          <a:bodyPr wrap="square">
            <a:spAutoFit/>
          </a:bodyPr>
          <a:lstStyle/>
          <a:p>
            <a:r>
              <a:rPr lang="en-US" sz="1600" b="1" dirty="0"/>
              <a:t>KWARGS:</a:t>
            </a:r>
            <a:r>
              <a:rPr lang="en-US" sz="1600" dirty="0"/>
              <a:t>﻿</a:t>
            </a:r>
          </a:p>
          <a:p>
            <a:r>
              <a:rPr lang="en-US" sz="1600" i="1" dirty="0"/>
              <a:t>mandatory: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data_model</a:t>
            </a:r>
            <a:r>
              <a:rPr lang="en-US" sz="1600" dirty="0"/>
              <a:t> or </a:t>
            </a:r>
            <a:r>
              <a:rPr lang="en-US" sz="1600" dirty="0" err="1"/>
              <a:t>data_model_path</a:t>
            </a:r>
            <a:endParaRPr lang="en-US" sz="1600" dirty="0"/>
          </a:p>
          <a:p>
            <a:r>
              <a:rPr lang="en-US" sz="1600" i="1" dirty="0"/>
              <a:t>optional: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sections, </a:t>
            </a:r>
            <a:r>
              <a:rPr lang="en-US" sz="1600" dirty="0" err="1"/>
              <a:t>skiprows</a:t>
            </a:r>
            <a:r>
              <a:rPr lang="en-US" sz="1600" dirty="0"/>
              <a:t>, </a:t>
            </a:r>
            <a:r>
              <a:rPr lang="en-US" sz="1600" dirty="0" err="1"/>
              <a:t>out_path</a:t>
            </a:r>
            <a:r>
              <a:rPr lang="en-US" sz="1600" dirty="0"/>
              <a:t>, </a:t>
            </a:r>
            <a:r>
              <a:rPr lang="en-US" sz="1600" dirty="0" err="1"/>
              <a:t>chunksize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supp_section</a:t>
            </a:r>
            <a:r>
              <a:rPr lang="en-US" sz="1600" dirty="0"/>
              <a:t> and </a:t>
            </a:r>
            <a:r>
              <a:rPr lang="en-US" sz="1600" dirty="0" err="1"/>
              <a:t>supp_model</a:t>
            </a:r>
            <a:r>
              <a:rPr lang="en-US" sz="1600" dirty="0"/>
              <a:t> or </a:t>
            </a:r>
            <a:r>
              <a:rPr lang="en-US" sz="1600" dirty="0" err="1"/>
              <a:t>supp_model_path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7105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Read data – input and </a:t>
            </a:r>
            <a:r>
              <a:rPr lang="en-US" dirty="0" err="1"/>
              <a:t>kwargs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DF1BE3-B420-2940-9739-CFFCEF3DB0C1}"/>
              </a:ext>
            </a:extLst>
          </p:cNvPr>
          <p:cNvSpPr/>
          <p:nvPr/>
        </p:nvSpPr>
        <p:spPr>
          <a:xfrm>
            <a:off x="2663019" y="1604940"/>
            <a:ext cx="2447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data file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BB546-EE3D-3F4C-AAB5-4C62DA51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74" y="1968300"/>
            <a:ext cx="4014124" cy="211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6C7F51-6B97-5944-AC63-68CDECAD1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99" y="1255728"/>
            <a:ext cx="2601854" cy="3553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921B2-85E5-D54D-A3DD-ED863C458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10" y="2441576"/>
            <a:ext cx="3617226" cy="1285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8060DE-081C-174F-9E36-17D60650B9D9}"/>
              </a:ext>
            </a:extLst>
          </p:cNvPr>
          <p:cNvSpPr/>
          <p:nvPr/>
        </p:nvSpPr>
        <p:spPr>
          <a:xfrm>
            <a:off x="8719226" y="1719602"/>
            <a:ext cx="2711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data </a:t>
            </a:r>
            <a:r>
              <a:rPr lang="en-GB" sz="20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models.schemas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GB" sz="20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core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+ supplemental)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810899-E38C-CE40-B0DA-2E4167FB7BE6}"/>
              </a:ext>
            </a:extLst>
          </p:cNvPr>
          <p:cNvSpPr/>
          <p:nvPr/>
        </p:nvSpPr>
        <p:spPr>
          <a:xfrm rot="16200000">
            <a:off x="571961" y="2814554"/>
            <a:ext cx="1528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GB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6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Mapping dataflow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39" y="6136486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B47117-C23A-7D4C-8A23-BDFD82B779C1}"/>
              </a:ext>
            </a:extLst>
          </p:cNvPr>
          <p:cNvCxnSpPr>
            <a:cxnSpLocks/>
            <a:stCxn id="57" idx="2"/>
            <a:endCxn id="32" idx="0"/>
          </p:cNvCxnSpPr>
          <p:nvPr/>
        </p:nvCxnSpPr>
        <p:spPr>
          <a:xfrm rot="5400000">
            <a:off x="3325432" y="1228649"/>
            <a:ext cx="552706" cy="8705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CF2D98-2998-C54D-95AE-D781221C2453}"/>
              </a:ext>
            </a:extLst>
          </p:cNvPr>
          <p:cNvSpPr txBox="1"/>
          <p:nvPr/>
        </p:nvSpPr>
        <p:spPr>
          <a:xfrm>
            <a:off x="1198025" y="3868058"/>
            <a:ext cx="236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elements, transform,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kwargs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code_table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default,fill_value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BC2FB-F8E4-6F49-A3BA-5AEAB4234CE5}"/>
              </a:ext>
            </a:extLst>
          </p:cNvPr>
          <p:cNvSpPr txBox="1"/>
          <p:nvPr/>
        </p:nvSpPr>
        <p:spPr>
          <a:xfrm>
            <a:off x="3911780" y="5354824"/>
            <a:ext cx="1118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cdm_table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.atts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missing</a:t>
            </a:r>
          </a:p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﻿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NaN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fill_value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Alternate Process 37">
            <a:extLst>
              <a:ext uri="{FF2B5EF4-FFF2-40B4-BE49-F238E27FC236}">
                <a16:creationId xmlns:a16="http://schemas.microsoft.com/office/drawing/2014/main" id="{E1C9DC6D-5491-3A44-8F75-5E6647F65778}"/>
              </a:ext>
            </a:extLst>
          </p:cNvPr>
          <p:cNvSpPr/>
          <p:nvPr/>
        </p:nvSpPr>
        <p:spPr>
          <a:xfrm>
            <a:off x="2214927" y="4365801"/>
            <a:ext cx="1406349" cy="333740"/>
          </a:xfrm>
          <a:prstGeom prst="flowChartAlternateProcess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/>
              <a:t>create_cdm_table_fields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B16FBD-0EA1-DA4D-8278-FDD21DB8880C}"/>
              </a:ext>
            </a:extLst>
          </p:cNvPr>
          <p:cNvCxnSpPr>
            <a:cxnSpLocks/>
            <a:stCxn id="38" idx="3"/>
            <a:endCxn id="63" idx="1"/>
          </p:cNvCxnSpPr>
          <p:nvPr/>
        </p:nvCxnSpPr>
        <p:spPr>
          <a:xfrm>
            <a:off x="3621276" y="4532671"/>
            <a:ext cx="476299" cy="1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lternate Process 54">
            <a:extLst>
              <a:ext uri="{FF2B5EF4-FFF2-40B4-BE49-F238E27FC236}">
                <a16:creationId xmlns:a16="http://schemas.microsoft.com/office/drawing/2014/main" id="{431D44C7-0DE7-7A42-9734-57227EF60A8F}"/>
              </a:ext>
            </a:extLst>
          </p:cNvPr>
          <p:cNvSpPr/>
          <p:nvPr/>
        </p:nvSpPr>
        <p:spPr>
          <a:xfrm>
            <a:off x="2262826" y="3555178"/>
            <a:ext cx="1299412" cy="254489"/>
          </a:xfrm>
          <a:prstGeom prst="flowChartAlternateProcess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update_atts</a:t>
            </a:r>
            <a:endParaRPr lang="en-US" sz="1200" dirty="0"/>
          </a:p>
        </p:txBody>
      </p:sp>
      <p:cxnSp>
        <p:nvCxnSpPr>
          <p:cNvPr id="59" name="Straight Arrow Connector 15">
            <a:extLst>
              <a:ext uri="{FF2B5EF4-FFF2-40B4-BE49-F238E27FC236}">
                <a16:creationId xmlns:a16="http://schemas.microsoft.com/office/drawing/2014/main" id="{5D55064E-09CD-0045-8A8D-EE3864076293}"/>
              </a:ext>
            </a:extLst>
          </p:cNvPr>
          <p:cNvCxnSpPr>
            <a:cxnSpLocks/>
            <a:stCxn id="55" idx="3"/>
            <a:endCxn id="91" idx="1"/>
          </p:cNvCxnSpPr>
          <p:nvPr/>
        </p:nvCxnSpPr>
        <p:spPr>
          <a:xfrm>
            <a:off x="3562238" y="3682423"/>
            <a:ext cx="334537" cy="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861FD1F-2F18-D448-B6E1-B8A6C9ACB4E2}"/>
              </a:ext>
            </a:extLst>
          </p:cNvPr>
          <p:cNvSpPr txBox="1"/>
          <p:nvPr/>
        </p:nvSpPr>
        <p:spPr>
          <a:xfrm>
            <a:off x="1177312" y="3170827"/>
            <a:ext cx="1144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decimal_places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6" name="Striped Right Arrow 115">
            <a:extLst>
              <a:ext uri="{FF2B5EF4-FFF2-40B4-BE49-F238E27FC236}">
                <a16:creationId xmlns:a16="http://schemas.microsoft.com/office/drawing/2014/main" id="{82564FD1-5804-D149-9B3C-B04EAA698A5C}"/>
              </a:ext>
            </a:extLst>
          </p:cNvPr>
          <p:cNvSpPr/>
          <p:nvPr/>
        </p:nvSpPr>
        <p:spPr>
          <a:xfrm rot="5400000">
            <a:off x="4200943" y="5040721"/>
            <a:ext cx="540251" cy="222182"/>
          </a:xfrm>
          <a:prstGeom prst="stripedRightArrow">
            <a:avLst/>
          </a:prstGeom>
          <a:noFill/>
          <a:ln w="158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CB8184-9234-0D4F-A80D-A1551CAAB10F}"/>
              </a:ext>
            </a:extLst>
          </p:cNvPr>
          <p:cNvGrpSpPr/>
          <p:nvPr/>
        </p:nvGrpSpPr>
        <p:grpSpPr>
          <a:xfrm>
            <a:off x="9746290" y="196527"/>
            <a:ext cx="2176300" cy="1130474"/>
            <a:chOff x="9442961" y="793531"/>
            <a:chExt cx="2176300" cy="11304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E3BE196-E5B7-BB4A-848E-0228DE3875F4}"/>
                </a:ext>
              </a:extLst>
            </p:cNvPr>
            <p:cNvGrpSpPr/>
            <p:nvPr/>
          </p:nvGrpSpPr>
          <p:grpSpPr>
            <a:xfrm>
              <a:off x="9528379" y="898071"/>
              <a:ext cx="2090882" cy="1025933"/>
              <a:chOff x="3574980" y="909021"/>
              <a:chExt cx="2090882" cy="1025933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C1193E-9315-8B49-B359-2B3400828359}"/>
                  </a:ext>
                </a:extLst>
              </p:cNvPr>
              <p:cNvSpPr txBox="1"/>
              <p:nvPr/>
            </p:nvSpPr>
            <p:spPr>
              <a:xfrm>
                <a:off x="3574980" y="1454496"/>
                <a:ext cx="20908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data model element attributes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0FD9B54-C2B4-344C-A914-444B4ED05255}"/>
                  </a:ext>
                </a:extLst>
              </p:cNvPr>
              <p:cNvGrpSpPr/>
              <p:nvPr/>
            </p:nvGrpSpPr>
            <p:grpSpPr>
              <a:xfrm>
                <a:off x="3684137" y="909021"/>
                <a:ext cx="1492945" cy="377685"/>
                <a:chOff x="3684137" y="909021"/>
                <a:chExt cx="1492945" cy="377685"/>
              </a:xfrm>
            </p:grpSpPr>
            <p:sp>
              <p:nvSpPr>
                <p:cNvPr id="49" name="Internal Storage 48">
                  <a:extLst>
                    <a:ext uri="{FF2B5EF4-FFF2-40B4-BE49-F238E27FC236}">
                      <a16:creationId xmlns:a16="http://schemas.microsoft.com/office/drawing/2014/main" id="{4E7C3939-37BA-1F4E-A462-1DACFEACFABE}"/>
                    </a:ext>
                  </a:extLst>
                </p:cNvPr>
                <p:cNvSpPr/>
                <p:nvPr/>
              </p:nvSpPr>
              <p:spPr>
                <a:xfrm>
                  <a:off x="3684137" y="909021"/>
                  <a:ext cx="503302" cy="313028"/>
                </a:xfrm>
                <a:prstGeom prst="flowChartInternalStorage">
                  <a:avLst/>
                </a:prstGeom>
                <a:noFill/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F7B239B-704F-8245-8781-3CBC34F6FB12}"/>
                    </a:ext>
                  </a:extLst>
                </p:cNvPr>
                <p:cNvSpPr txBox="1"/>
                <p:nvPr/>
              </p:nvSpPr>
              <p:spPr>
                <a:xfrm>
                  <a:off x="4148947" y="1009707"/>
                  <a:ext cx="1028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data frame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72B8CB2-B11E-1146-ABC4-6706175B2CFB}"/>
                  </a:ext>
                </a:extLst>
              </p:cNvPr>
              <p:cNvGrpSpPr/>
              <p:nvPr/>
            </p:nvGrpSpPr>
            <p:grpSpPr>
              <a:xfrm>
                <a:off x="3684138" y="1218333"/>
                <a:ext cx="1242003" cy="276999"/>
                <a:chOff x="3635197" y="1543504"/>
                <a:chExt cx="1242003" cy="276999"/>
              </a:xfrm>
            </p:grpSpPr>
            <p:sp>
              <p:nvSpPr>
                <p:cNvPr id="52" name="Alternate Process 51">
                  <a:extLst>
                    <a:ext uri="{FF2B5EF4-FFF2-40B4-BE49-F238E27FC236}">
                      <a16:creationId xmlns:a16="http://schemas.microsoft.com/office/drawing/2014/main" id="{BEABAA69-2484-6A4B-BD1B-C962CB39D287}"/>
                    </a:ext>
                  </a:extLst>
                </p:cNvPr>
                <p:cNvSpPr/>
                <p:nvPr/>
              </p:nvSpPr>
              <p:spPr>
                <a:xfrm>
                  <a:off x="3635197" y="1628364"/>
                  <a:ext cx="503302" cy="146060"/>
                </a:xfrm>
                <a:prstGeom prst="flowChartAlternateProcess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B55559F-D6FD-A64E-B75E-7AA069558CD1}"/>
                    </a:ext>
                  </a:extLst>
                </p:cNvPr>
                <p:cNvSpPr txBox="1"/>
                <p:nvPr/>
              </p:nvSpPr>
              <p:spPr>
                <a:xfrm>
                  <a:off x="4089355" y="1543504"/>
                  <a:ext cx="78784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process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C51FAD-C6FA-E547-9431-BAC129E3786B}"/>
                  </a:ext>
                </a:extLst>
              </p:cNvPr>
              <p:cNvSpPr txBox="1"/>
              <p:nvPr/>
            </p:nvSpPr>
            <p:spPr>
              <a:xfrm>
                <a:off x="3574980" y="1657955"/>
                <a:ext cx="20908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75000"/>
                      </a:schemeClr>
                    </a:solidFill>
                  </a:rPr>
                  <a:t>data frame attributes</a:t>
                </a:r>
              </a:p>
            </p:txBody>
          </p:sp>
        </p:grp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455DA07-B108-2B44-A69A-59A16F5BC785}"/>
                </a:ext>
              </a:extLst>
            </p:cNvPr>
            <p:cNvSpPr/>
            <p:nvPr/>
          </p:nvSpPr>
          <p:spPr>
            <a:xfrm>
              <a:off x="9442961" y="793531"/>
              <a:ext cx="2176300" cy="113047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10F1860E-C503-7846-8ACA-671F795B2EFF}"/>
              </a:ext>
            </a:extLst>
          </p:cNvPr>
          <p:cNvSpPr/>
          <p:nvPr/>
        </p:nvSpPr>
        <p:spPr>
          <a:xfrm>
            <a:off x="1425380" y="2589805"/>
            <a:ext cx="1258147" cy="409946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imodel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.mapping.</a:t>
            </a:r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cdm_table</a:t>
            </a:r>
            <a:endParaRPr lang="en-US" sz="12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7" name="Internal Storage 56">
            <a:extLst>
              <a:ext uri="{FF2B5EF4-FFF2-40B4-BE49-F238E27FC236}">
                <a16:creationId xmlns:a16="http://schemas.microsoft.com/office/drawing/2014/main" id="{0CCE1674-F4AC-0A4C-983B-CE65E6802467}"/>
              </a:ext>
            </a:extLst>
          </p:cNvPr>
          <p:cNvSpPr/>
          <p:nvPr/>
        </p:nvSpPr>
        <p:spPr>
          <a:xfrm>
            <a:off x="3642046" y="809307"/>
            <a:ext cx="790075" cy="578288"/>
          </a:xfrm>
          <a:prstGeom prst="flowChartInternalStorage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imodel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.data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FDF8D0-8945-E648-A4AD-E1FD9ED87FC8}"/>
              </a:ext>
            </a:extLst>
          </p:cNvPr>
          <p:cNvSpPr/>
          <p:nvPr/>
        </p:nvSpPr>
        <p:spPr>
          <a:xfrm>
            <a:off x="1517045" y="803654"/>
            <a:ext cx="1258147" cy="409946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imodel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.functions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4F23A2-971F-5041-BAF8-8595AB7AFD3B}"/>
              </a:ext>
            </a:extLst>
          </p:cNvPr>
          <p:cNvSpPr/>
          <p:nvPr/>
        </p:nvSpPr>
        <p:spPr>
          <a:xfrm>
            <a:off x="1314574" y="1359081"/>
            <a:ext cx="1459099" cy="409946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imodel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.code_tables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457733-80DC-BF42-A7D7-473D11D7E6BE}"/>
              </a:ext>
            </a:extLst>
          </p:cNvPr>
          <p:cNvSpPr/>
          <p:nvPr/>
        </p:nvSpPr>
        <p:spPr>
          <a:xfrm>
            <a:off x="1409580" y="2103520"/>
            <a:ext cx="1258147" cy="40994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rgbClr val="C00000"/>
                </a:solidFill>
              </a:rPr>
              <a:t>cdm_table.</a:t>
            </a:r>
            <a:r>
              <a:rPr lang="en-US" sz="1200" dirty="0" err="1">
                <a:solidFill>
                  <a:srgbClr val="C00000"/>
                </a:solidFill>
              </a:rPr>
              <a:t>atts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63" name="Internal Storage 62">
            <a:extLst>
              <a:ext uri="{FF2B5EF4-FFF2-40B4-BE49-F238E27FC236}">
                <a16:creationId xmlns:a16="http://schemas.microsoft.com/office/drawing/2014/main" id="{927A454C-D84D-6249-BF2E-6294A62260E7}"/>
              </a:ext>
            </a:extLst>
          </p:cNvPr>
          <p:cNvSpPr/>
          <p:nvPr/>
        </p:nvSpPr>
        <p:spPr>
          <a:xfrm>
            <a:off x="4097575" y="4230286"/>
            <a:ext cx="1031283" cy="604771"/>
          </a:xfrm>
          <a:prstGeom prst="flowChartInternalStorage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cdm_table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.data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1D467CC-A278-2A40-A7AA-16A576DC452B}"/>
              </a:ext>
            </a:extLst>
          </p:cNvPr>
          <p:cNvSpPr/>
          <p:nvPr/>
        </p:nvSpPr>
        <p:spPr>
          <a:xfrm>
            <a:off x="988810" y="1940301"/>
            <a:ext cx="4355350" cy="4245520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15">
            <a:extLst>
              <a:ext uri="{FF2B5EF4-FFF2-40B4-BE49-F238E27FC236}">
                <a16:creationId xmlns:a16="http://schemas.microsoft.com/office/drawing/2014/main" id="{EBAA7A03-C133-5246-9A96-9904E60C762B}"/>
              </a:ext>
            </a:extLst>
          </p:cNvPr>
          <p:cNvCxnSpPr>
            <a:cxnSpLocks/>
            <a:stCxn id="54" idx="1"/>
            <a:endCxn id="55" idx="1"/>
          </p:cNvCxnSpPr>
          <p:nvPr/>
        </p:nvCxnSpPr>
        <p:spPr>
          <a:xfrm rot="10800000" flipH="1" flipV="1">
            <a:off x="1425380" y="2794777"/>
            <a:ext cx="837446" cy="887645"/>
          </a:xfrm>
          <a:prstGeom prst="bentConnector3">
            <a:avLst>
              <a:gd name="adj1" fmla="val -27297"/>
            </a:avLst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D290976-CE7D-2849-9450-3D1DCF197C4F}"/>
              </a:ext>
            </a:extLst>
          </p:cNvPr>
          <p:cNvSpPr/>
          <p:nvPr/>
        </p:nvSpPr>
        <p:spPr>
          <a:xfrm>
            <a:off x="3896775" y="3477450"/>
            <a:ext cx="1258147" cy="409946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cdm_table.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atts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" name="Curved Left Arrow 78">
            <a:extLst>
              <a:ext uri="{FF2B5EF4-FFF2-40B4-BE49-F238E27FC236}">
                <a16:creationId xmlns:a16="http://schemas.microsoft.com/office/drawing/2014/main" id="{BE786043-72C2-4D4E-A306-7C3205EA9E83}"/>
              </a:ext>
            </a:extLst>
          </p:cNvPr>
          <p:cNvSpPr/>
          <p:nvPr/>
        </p:nvSpPr>
        <p:spPr>
          <a:xfrm rot="19490205">
            <a:off x="4995802" y="1885909"/>
            <a:ext cx="507372" cy="794650"/>
          </a:xfrm>
          <a:prstGeom prst="curvedLeftArrow">
            <a:avLst>
              <a:gd name="adj1" fmla="val 25000"/>
              <a:gd name="adj2" fmla="val 83125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9" name="Straight Arrow Connector 15">
            <a:extLst>
              <a:ext uri="{FF2B5EF4-FFF2-40B4-BE49-F238E27FC236}">
                <a16:creationId xmlns:a16="http://schemas.microsoft.com/office/drawing/2014/main" id="{82B38ABE-51F9-5142-BA26-670EBFFBF286}"/>
              </a:ext>
            </a:extLst>
          </p:cNvPr>
          <p:cNvCxnSpPr>
            <a:cxnSpLocks/>
            <a:stCxn id="54" idx="1"/>
            <a:endCxn id="38" idx="1"/>
          </p:cNvCxnSpPr>
          <p:nvPr/>
        </p:nvCxnSpPr>
        <p:spPr>
          <a:xfrm rot="10800000" flipH="1" flipV="1">
            <a:off x="1425379" y="2794777"/>
            <a:ext cx="789547" cy="1737893"/>
          </a:xfrm>
          <a:prstGeom prst="bentConnector3">
            <a:avLst>
              <a:gd name="adj1" fmla="val -28953"/>
            </a:avLst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5">
            <a:extLst>
              <a:ext uri="{FF2B5EF4-FFF2-40B4-BE49-F238E27FC236}">
                <a16:creationId xmlns:a16="http://schemas.microsoft.com/office/drawing/2014/main" id="{0AC7A7C8-10EE-5949-B68A-356856C9C8DC}"/>
              </a:ext>
            </a:extLst>
          </p:cNvPr>
          <p:cNvCxnSpPr>
            <a:cxnSpLocks/>
            <a:stCxn id="61" idx="1"/>
            <a:endCxn id="55" idx="1"/>
          </p:cNvCxnSpPr>
          <p:nvPr/>
        </p:nvCxnSpPr>
        <p:spPr>
          <a:xfrm rot="10800000" flipH="1" flipV="1">
            <a:off x="1409580" y="2308493"/>
            <a:ext cx="853246" cy="1373930"/>
          </a:xfrm>
          <a:prstGeom prst="bentConnector3">
            <a:avLst>
              <a:gd name="adj1" fmla="val -26792"/>
            </a:avLst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5">
            <a:extLst>
              <a:ext uri="{FF2B5EF4-FFF2-40B4-BE49-F238E27FC236}">
                <a16:creationId xmlns:a16="http://schemas.microsoft.com/office/drawing/2014/main" id="{CF46604A-A9FF-874F-89EB-F5137B14921A}"/>
              </a:ext>
            </a:extLst>
          </p:cNvPr>
          <p:cNvCxnSpPr>
            <a:cxnSpLocks/>
            <a:stCxn id="61" idx="1"/>
            <a:endCxn id="38" idx="1"/>
          </p:cNvCxnSpPr>
          <p:nvPr/>
        </p:nvCxnSpPr>
        <p:spPr>
          <a:xfrm rot="10800000" flipH="1" flipV="1">
            <a:off x="1409579" y="2308493"/>
            <a:ext cx="805347" cy="2224178"/>
          </a:xfrm>
          <a:prstGeom prst="bentConnector3">
            <a:avLst>
              <a:gd name="adj1" fmla="val -28385"/>
            </a:avLst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0F472EDB-389F-974B-9919-2DB4A770A934}"/>
              </a:ext>
            </a:extLst>
          </p:cNvPr>
          <p:cNvSpPr txBox="1"/>
          <p:nvPr/>
        </p:nvSpPr>
        <p:spPr>
          <a:xfrm>
            <a:off x="8772657" y="2224717"/>
            <a:ext cx="885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1200" i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missing</a:t>
            </a:r>
          </a:p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﻿’null’</a:t>
            </a:r>
          </a:p>
        </p:txBody>
      </p:sp>
      <p:sp>
        <p:nvSpPr>
          <p:cNvPr id="143" name="Alternate Process 142">
            <a:extLst>
              <a:ext uri="{FF2B5EF4-FFF2-40B4-BE49-F238E27FC236}">
                <a16:creationId xmlns:a16="http://schemas.microsoft.com/office/drawing/2014/main" id="{DC026EF4-346A-B143-B8AB-70F696FA9A3E}"/>
              </a:ext>
            </a:extLst>
          </p:cNvPr>
          <p:cNvSpPr/>
          <p:nvPr/>
        </p:nvSpPr>
        <p:spPr>
          <a:xfrm>
            <a:off x="6495296" y="3940387"/>
            <a:ext cx="1739672" cy="333740"/>
          </a:xfrm>
          <a:prstGeom prst="flowChartAlternateProcess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/>
              <a:t>print_cdm_table_fields</a:t>
            </a:r>
            <a:endParaRPr lang="en-US" sz="1200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E7F0E99-D174-8D48-8459-C5FA7AA93440}"/>
              </a:ext>
            </a:extLst>
          </p:cNvPr>
          <p:cNvCxnSpPr>
            <a:cxnSpLocks/>
            <a:stCxn id="143" idx="3"/>
            <a:endCxn id="151" idx="1"/>
          </p:cNvCxnSpPr>
          <p:nvPr/>
        </p:nvCxnSpPr>
        <p:spPr>
          <a:xfrm flipV="1">
            <a:off x="8234968" y="4101230"/>
            <a:ext cx="498635" cy="6027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Striped Right Arrow 147">
            <a:extLst>
              <a:ext uri="{FF2B5EF4-FFF2-40B4-BE49-F238E27FC236}">
                <a16:creationId xmlns:a16="http://schemas.microsoft.com/office/drawing/2014/main" id="{CC5CA388-3B83-C040-8396-4D45FE15191C}"/>
              </a:ext>
            </a:extLst>
          </p:cNvPr>
          <p:cNvSpPr/>
          <p:nvPr/>
        </p:nvSpPr>
        <p:spPr>
          <a:xfrm rot="16200000">
            <a:off x="8922115" y="3302737"/>
            <a:ext cx="586584" cy="180550"/>
          </a:xfrm>
          <a:prstGeom prst="stripedRightArrow">
            <a:avLst/>
          </a:prstGeom>
          <a:noFill/>
          <a:ln w="158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2B653F1-7663-FC4B-830E-AA4D196D7ECB}"/>
              </a:ext>
            </a:extLst>
          </p:cNvPr>
          <p:cNvSpPr/>
          <p:nvPr/>
        </p:nvSpPr>
        <p:spPr>
          <a:xfrm>
            <a:off x="6507990" y="2645768"/>
            <a:ext cx="1258147" cy="40994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rgbClr val="C00000"/>
                </a:solidFill>
              </a:rPr>
              <a:t>dtype_printers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51" name="Internal Storage 150">
            <a:extLst>
              <a:ext uri="{FF2B5EF4-FFF2-40B4-BE49-F238E27FC236}">
                <a16:creationId xmlns:a16="http://schemas.microsoft.com/office/drawing/2014/main" id="{FB3280C6-FBB3-DA4F-BEAC-939E87E04CC9}"/>
              </a:ext>
            </a:extLst>
          </p:cNvPr>
          <p:cNvSpPr/>
          <p:nvPr/>
        </p:nvSpPr>
        <p:spPr>
          <a:xfrm>
            <a:off x="8733603" y="3798844"/>
            <a:ext cx="1031283" cy="604771"/>
          </a:xfrm>
          <a:prstGeom prst="flowChartInternalStorage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cdm_table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.data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01A46F6-9D4F-9144-AC18-EE3958CBC7FA}"/>
              </a:ext>
            </a:extLst>
          </p:cNvPr>
          <p:cNvSpPr/>
          <p:nvPr/>
        </p:nvSpPr>
        <p:spPr>
          <a:xfrm>
            <a:off x="5908172" y="1997741"/>
            <a:ext cx="4355350" cy="4094739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Arrow Connector 15">
            <a:extLst>
              <a:ext uri="{FF2B5EF4-FFF2-40B4-BE49-F238E27FC236}">
                <a16:creationId xmlns:a16="http://schemas.microsoft.com/office/drawing/2014/main" id="{00DF0DFB-5FD8-0747-92EA-CC0421D86DFD}"/>
              </a:ext>
            </a:extLst>
          </p:cNvPr>
          <p:cNvCxnSpPr>
            <a:cxnSpLocks/>
            <a:stCxn id="150" idx="1"/>
            <a:endCxn id="143" idx="1"/>
          </p:cNvCxnSpPr>
          <p:nvPr/>
        </p:nvCxnSpPr>
        <p:spPr>
          <a:xfrm rot="10800000" flipV="1">
            <a:off x="6495296" y="2850741"/>
            <a:ext cx="12694" cy="1256516"/>
          </a:xfrm>
          <a:prstGeom prst="bentConnector3">
            <a:avLst>
              <a:gd name="adj1" fmla="val 1900851"/>
            </a:avLst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Alternate Process 157">
            <a:extLst>
              <a:ext uri="{FF2B5EF4-FFF2-40B4-BE49-F238E27FC236}">
                <a16:creationId xmlns:a16="http://schemas.microsoft.com/office/drawing/2014/main" id="{351432D1-9C16-7247-92F8-93C99427ECD9}"/>
              </a:ext>
            </a:extLst>
          </p:cNvPr>
          <p:cNvSpPr/>
          <p:nvPr/>
        </p:nvSpPr>
        <p:spPr>
          <a:xfrm>
            <a:off x="8546069" y="4651921"/>
            <a:ext cx="1406349" cy="333740"/>
          </a:xfrm>
          <a:prstGeom prst="flowChartAlternateProcess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/>
              <a:t>to_csv</a:t>
            </a:r>
            <a:endParaRPr lang="en-US" sz="1200" dirty="0"/>
          </a:p>
        </p:txBody>
      </p:sp>
      <p:cxnSp>
        <p:nvCxnSpPr>
          <p:cNvPr id="177" name="Straight Arrow Connector 15">
            <a:extLst>
              <a:ext uri="{FF2B5EF4-FFF2-40B4-BE49-F238E27FC236}">
                <a16:creationId xmlns:a16="http://schemas.microsoft.com/office/drawing/2014/main" id="{F0846DDE-E171-2A4E-A91B-B2E808F4EE9D}"/>
              </a:ext>
            </a:extLst>
          </p:cNvPr>
          <p:cNvCxnSpPr>
            <a:cxnSpLocks/>
            <a:stCxn id="91" idx="3"/>
            <a:endCxn id="143" idx="1"/>
          </p:cNvCxnSpPr>
          <p:nvPr/>
        </p:nvCxnSpPr>
        <p:spPr>
          <a:xfrm>
            <a:off x="5154922" y="3682423"/>
            <a:ext cx="1340374" cy="42483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5">
            <a:extLst>
              <a:ext uri="{FF2B5EF4-FFF2-40B4-BE49-F238E27FC236}">
                <a16:creationId xmlns:a16="http://schemas.microsoft.com/office/drawing/2014/main" id="{20C824A5-AF5C-7841-ADAA-696790F6972A}"/>
              </a:ext>
            </a:extLst>
          </p:cNvPr>
          <p:cNvCxnSpPr>
            <a:cxnSpLocks/>
            <a:stCxn id="63" idx="3"/>
            <a:endCxn id="143" idx="1"/>
          </p:cNvCxnSpPr>
          <p:nvPr/>
        </p:nvCxnSpPr>
        <p:spPr>
          <a:xfrm flipV="1">
            <a:off x="5128858" y="4107257"/>
            <a:ext cx="1366438" cy="42541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CC43608-CB74-1347-BC0E-568DAD8B987A}"/>
              </a:ext>
            </a:extLst>
          </p:cNvPr>
          <p:cNvCxnSpPr>
            <a:cxnSpLocks/>
            <a:stCxn id="151" idx="2"/>
            <a:endCxn id="158" idx="0"/>
          </p:cNvCxnSpPr>
          <p:nvPr/>
        </p:nvCxnSpPr>
        <p:spPr>
          <a:xfrm flipH="1">
            <a:off x="9249244" y="4403615"/>
            <a:ext cx="1" cy="248306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Data 200">
            <a:extLst>
              <a:ext uri="{FF2B5EF4-FFF2-40B4-BE49-F238E27FC236}">
                <a16:creationId xmlns:a16="http://schemas.microsoft.com/office/drawing/2014/main" id="{1992F915-884B-0948-870E-22CBD339D553}"/>
              </a:ext>
            </a:extLst>
          </p:cNvPr>
          <p:cNvSpPr/>
          <p:nvPr/>
        </p:nvSpPr>
        <p:spPr>
          <a:xfrm>
            <a:off x="8587360" y="5233885"/>
            <a:ext cx="1329007" cy="403827"/>
          </a:xfrm>
          <a:prstGeom prst="flowChartInputOutput">
            <a:avLst/>
          </a:prstGeom>
          <a:noFill/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 err="1">
                <a:solidFill>
                  <a:schemeClr val="tx2">
                    <a:lumMod val="75000"/>
                  </a:schemeClr>
                </a:solidFill>
              </a:rPr>
              <a:t>cdm_table.psv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E7BF6AE-3DDC-F54D-9DCC-7B235671EEBB}"/>
              </a:ext>
            </a:extLst>
          </p:cNvPr>
          <p:cNvCxnSpPr>
            <a:cxnSpLocks/>
            <a:stCxn id="158" idx="2"/>
            <a:endCxn id="201" idx="1"/>
          </p:cNvCxnSpPr>
          <p:nvPr/>
        </p:nvCxnSpPr>
        <p:spPr>
          <a:xfrm>
            <a:off x="9249244" y="4985661"/>
            <a:ext cx="2620" cy="248224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12596960-F67E-9D43-A462-CF17653E35F8}"/>
              </a:ext>
            </a:extLst>
          </p:cNvPr>
          <p:cNvSpPr txBox="1"/>
          <p:nvPr/>
        </p:nvSpPr>
        <p:spPr>
          <a:xfrm>
            <a:off x="5183607" y="3356389"/>
            <a:ext cx="81458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data_type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2" name="Straight Arrow Connector 8">
            <a:extLst>
              <a:ext uri="{FF2B5EF4-FFF2-40B4-BE49-F238E27FC236}">
                <a16:creationId xmlns:a16="http://schemas.microsoft.com/office/drawing/2014/main" id="{6665F3A7-B56F-C148-A970-B78510F6AB6C}"/>
              </a:ext>
            </a:extLst>
          </p:cNvPr>
          <p:cNvCxnSpPr>
            <a:cxnSpLocks/>
            <a:stCxn id="58" idx="3"/>
            <a:endCxn id="32" idx="0"/>
          </p:cNvCxnSpPr>
          <p:nvPr/>
        </p:nvCxnSpPr>
        <p:spPr>
          <a:xfrm>
            <a:off x="2775192" y="1008627"/>
            <a:ext cx="391293" cy="931674"/>
          </a:xfrm>
          <a:prstGeom prst="bent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8">
            <a:extLst>
              <a:ext uri="{FF2B5EF4-FFF2-40B4-BE49-F238E27FC236}">
                <a16:creationId xmlns:a16="http://schemas.microsoft.com/office/drawing/2014/main" id="{91274EB2-CBEC-AB44-8737-2875441DAC6E}"/>
              </a:ext>
            </a:extLst>
          </p:cNvPr>
          <p:cNvCxnSpPr>
            <a:cxnSpLocks/>
            <a:stCxn id="60" idx="3"/>
            <a:endCxn id="32" idx="0"/>
          </p:cNvCxnSpPr>
          <p:nvPr/>
        </p:nvCxnSpPr>
        <p:spPr>
          <a:xfrm>
            <a:off x="2773673" y="1564054"/>
            <a:ext cx="392812" cy="376247"/>
          </a:xfrm>
          <a:prstGeom prst="bent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381C93E-103E-E849-B3C2-18FC5923A7CB}"/>
              </a:ext>
            </a:extLst>
          </p:cNvPr>
          <p:cNvSpPr/>
          <p:nvPr/>
        </p:nvSpPr>
        <p:spPr>
          <a:xfrm>
            <a:off x="4570058" y="1497412"/>
            <a:ext cx="1380006" cy="40994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imodel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cdm_table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_map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12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3" name="Curved Left Arrow 232">
            <a:extLst>
              <a:ext uri="{FF2B5EF4-FFF2-40B4-BE49-F238E27FC236}">
                <a16:creationId xmlns:a16="http://schemas.microsoft.com/office/drawing/2014/main" id="{EA99D014-ABBA-A147-B060-4F7DFD7ED27E}"/>
              </a:ext>
            </a:extLst>
          </p:cNvPr>
          <p:cNvSpPr/>
          <p:nvPr/>
        </p:nvSpPr>
        <p:spPr>
          <a:xfrm rot="19490205">
            <a:off x="9845524" y="1926533"/>
            <a:ext cx="507372" cy="794650"/>
          </a:xfrm>
          <a:prstGeom prst="curvedLeftArrow">
            <a:avLst>
              <a:gd name="adj1" fmla="val 25000"/>
              <a:gd name="adj2" fmla="val 83125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FB04FC91-DDC3-2E4C-A0FD-F83F3DCA87D3}"/>
              </a:ext>
            </a:extLst>
          </p:cNvPr>
          <p:cNvSpPr/>
          <p:nvPr/>
        </p:nvSpPr>
        <p:spPr>
          <a:xfrm>
            <a:off x="9502513" y="1569915"/>
            <a:ext cx="1380006" cy="40994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imodel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US" sz="1200" i="1" dirty="0" err="1">
                <a:solidFill>
                  <a:schemeClr val="tx2">
                    <a:lumMod val="75000"/>
                  </a:schemeClr>
                </a:solidFill>
              </a:rPr>
              <a:t>cdm_table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_map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1200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64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Data model validation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C04396-6EC0-B945-A1F4-EDDB8E1BCB49}"/>
              </a:ext>
            </a:extLst>
          </p:cNvPr>
          <p:cNvSpPr/>
          <p:nvPr/>
        </p:nvSpPr>
        <p:spPr>
          <a:xfrm>
            <a:off x="1166270" y="925078"/>
            <a:ext cx="7265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Model validation occurs at the data elements value level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A091D-79EC-994B-962A-CECDFE0163D7}"/>
              </a:ext>
            </a:extLst>
          </p:cNvPr>
          <p:cNvSpPr/>
          <p:nvPr/>
        </p:nvSpPr>
        <p:spPr>
          <a:xfrm>
            <a:off x="1166270" y="1412758"/>
            <a:ext cx="7265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Validation is element </a:t>
            </a:r>
            <a:r>
              <a:rPr lang="en-GB" b="1" dirty="0" err="1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dtype</a:t>
            </a:r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specific:</a:t>
            </a:r>
            <a:r>
              <a:rPr lang="en-GB" dirty="0"/>
              <a:t>	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D91EFA-B844-4A4F-8B92-CFD9F32E3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43064"/>
              </p:ext>
            </p:extLst>
          </p:nvPr>
        </p:nvGraphicFramePr>
        <p:xfrm>
          <a:off x="4312920" y="1961398"/>
          <a:ext cx="3919220" cy="1524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59610">
                  <a:extLst>
                    <a:ext uri="{9D8B030D-6E8A-4147-A177-3AD203B41FA5}">
                      <a16:colId xmlns:a16="http://schemas.microsoft.com/office/drawing/2014/main" val="3052915718"/>
                    </a:ext>
                  </a:extLst>
                </a:gridCol>
                <a:gridCol w="1959610">
                  <a:extLst>
                    <a:ext uri="{9D8B030D-6E8A-4147-A177-3AD203B41FA5}">
                      <a16:colId xmlns:a16="http://schemas.microsoft.com/office/drawing/2014/main" val="944469743"/>
                    </a:ext>
                  </a:extLst>
                </a:gridCol>
              </a:tblGrid>
              <a:tr h="2691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validation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64864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55493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datetime*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90241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table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24605"/>
                  </a:ext>
                </a:extLst>
              </a:tr>
              <a:tr h="2691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object, </a:t>
                      </a:r>
                      <a:r>
                        <a:rPr lang="en-US" sz="1400" dirty="0" err="1"/>
                        <a:t>str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759822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1BA04974-84F7-9447-96D1-AD72C3AD7F8E}"/>
              </a:ext>
            </a:extLst>
          </p:cNvPr>
          <p:cNvSpPr/>
          <p:nvPr/>
        </p:nvSpPr>
        <p:spPr>
          <a:xfrm>
            <a:off x="1166270" y="3597135"/>
            <a:ext cx="78481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Validation output: does NOT remove invalid data, creates a MASK</a:t>
            </a:r>
          </a:p>
          <a:p>
            <a:endParaRPr lang="en-GB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Boolean </a:t>
            </a:r>
            <a:r>
              <a:rPr lang="en-GB" dirty="0" err="1"/>
              <a:t>dataframe</a:t>
            </a:r>
            <a:r>
              <a:rPr lang="en-GB" i="1" dirty="0"/>
              <a:t> </a:t>
            </a:r>
            <a:r>
              <a:rPr lang="en-GB" dirty="0"/>
              <a:t>(</a:t>
            </a:r>
            <a:r>
              <a:rPr lang="en-GB" dirty="0" err="1"/>
              <a:t>True|False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Dimensions: same as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Exceptions: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Missing values: </a:t>
            </a:r>
            <a:r>
              <a:rPr lang="en-GB" i="1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Numeric elements where either </a:t>
            </a:r>
            <a:r>
              <a:rPr lang="en-GB" dirty="0" err="1"/>
              <a:t>upper|lower</a:t>
            </a:r>
            <a:r>
              <a:rPr lang="en-GB" dirty="0"/>
              <a:t> bound is missing: </a:t>
            </a:r>
            <a:r>
              <a:rPr lang="en-GB" i="1" dirty="0"/>
              <a:t>False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Table code elements where no code table is not found: </a:t>
            </a:r>
            <a:r>
              <a:rPr lang="en-GB" i="1" dirty="0"/>
              <a:t>False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Non “</a:t>
            </a:r>
            <a:r>
              <a:rPr lang="en-GB" dirty="0" err="1"/>
              <a:t>validatable</a:t>
            </a:r>
            <a:r>
              <a:rPr lang="en-GB" dirty="0"/>
              <a:t>”: </a:t>
            </a:r>
            <a:r>
              <a:rPr lang="en-GB" dirty="0" err="1"/>
              <a:t>NaN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709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Data model validation(II)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DF1BE3-B420-2940-9739-CFFCEF3DB0C1}"/>
              </a:ext>
            </a:extLst>
          </p:cNvPr>
          <p:cNvSpPr/>
          <p:nvPr/>
        </p:nvSpPr>
        <p:spPr>
          <a:xfrm>
            <a:off x="2757091" y="651833"/>
            <a:ext cx="2447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D64A68-2EDC-1043-A9D8-F99D8A21636D}"/>
              </a:ext>
            </a:extLst>
          </p:cNvPr>
          <p:cNvSpPr/>
          <p:nvPr/>
        </p:nvSpPr>
        <p:spPr>
          <a:xfrm>
            <a:off x="7030394" y="667629"/>
            <a:ext cx="2447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4238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CD7DBF-520A-AB44-849E-E1F97161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951973"/>
            <a:ext cx="10325101" cy="5097431"/>
          </a:xfrm>
        </p:spPr>
        <p:txBody>
          <a:bodyPr/>
          <a:lstStyle/>
          <a:p>
            <a:r>
              <a:rPr lang="en-US" dirty="0"/>
              <a:t>Tool overview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First tests</a:t>
            </a:r>
          </a:p>
          <a:p>
            <a:r>
              <a:rPr lang="en-US" dirty="0"/>
              <a:t>What the tool needs: data models</a:t>
            </a:r>
          </a:p>
          <a:p>
            <a:r>
              <a:rPr lang="en-US" dirty="0"/>
              <a:t>Reading (and validating) data</a:t>
            </a:r>
          </a:p>
          <a:p>
            <a:r>
              <a:rPr lang="en-US" dirty="0"/>
              <a:t>Data model validation explained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Current status</a:t>
            </a:r>
          </a:p>
          <a:p>
            <a:r>
              <a:rPr lang="en-US" dirty="0"/>
              <a:t>Issues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4A59A2-7232-AE44-A2A8-411B2A2D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6988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Data model validation(III)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C04396-6EC0-B945-A1F4-EDDB8E1BCB49}"/>
              </a:ext>
            </a:extLst>
          </p:cNvPr>
          <p:cNvSpPr/>
          <p:nvPr/>
        </p:nvSpPr>
        <p:spPr>
          <a:xfrm>
            <a:off x="1166270" y="925078"/>
            <a:ext cx="7265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Validation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C6A303-2C96-CF46-9E63-B0037BFD5A42}"/>
              </a:ext>
            </a:extLst>
          </p:cNvPr>
          <p:cNvSpPr/>
          <p:nvPr/>
        </p:nvSpPr>
        <p:spPr>
          <a:xfrm>
            <a:off x="1166270" y="1294410"/>
            <a:ext cx="671908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python&gt;</a:t>
            </a:r>
          </a:p>
          <a:p>
            <a:r>
              <a:rPr lang="en-GB" sz="1200" dirty="0"/>
              <a:t>from </a:t>
            </a:r>
            <a:r>
              <a:rPr lang="en-GB" sz="1200" dirty="0" err="1"/>
              <a:t>mdf_reader.tests</a:t>
            </a:r>
            <a:r>
              <a:rPr lang="en-GB" sz="1200" dirty="0"/>
              <a:t> import tests</a:t>
            </a:r>
          </a:p>
          <a:p>
            <a:r>
              <a:rPr lang="en-GB" sz="1200" dirty="0"/>
              <a:t>import </a:t>
            </a:r>
            <a:r>
              <a:rPr lang="en-GB" sz="1200" dirty="0" err="1"/>
              <a:t>matplotlib.pyplot</a:t>
            </a:r>
            <a:r>
              <a:rPr lang="en-GB" sz="1200" dirty="0"/>
              <a:t> as </a:t>
            </a:r>
            <a:r>
              <a:rPr lang="en-GB" sz="1200" dirty="0" err="1"/>
              <a:t>plt</a:t>
            </a:r>
            <a:endParaRPr lang="en-GB" sz="1200" dirty="0"/>
          </a:p>
          <a:p>
            <a:r>
              <a:rPr lang="en-GB" sz="1200" dirty="0"/>
              <a:t>import pandas as </a:t>
            </a:r>
            <a:r>
              <a:rPr lang="en-GB" sz="1200" dirty="0" err="1"/>
              <a:t>pd</a:t>
            </a:r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[</a:t>
            </a:r>
            <a:r>
              <a:rPr lang="en-GB" sz="1200" b="1" dirty="0" err="1"/>
              <a:t>data,mask</a:t>
            </a:r>
            <a:r>
              <a:rPr lang="en-GB" sz="1200" dirty="0"/>
              <a:t>] = ﻿tests.validate_td11_deck187_nosupp()</a:t>
            </a:r>
          </a:p>
          <a:p>
            <a:endParaRPr lang="en-GB" sz="1200" dirty="0"/>
          </a:p>
          <a:p>
            <a:r>
              <a:rPr lang="en-GB" sz="1200" dirty="0"/>
              <a:t>﻿</a:t>
            </a:r>
            <a:r>
              <a:rPr lang="en-GB" sz="1200" dirty="0" err="1"/>
              <a:t>ax</a:t>
            </a:r>
            <a:r>
              <a:rPr lang="en-GB" sz="1200" dirty="0"/>
              <a:t> = </a:t>
            </a:r>
            <a:r>
              <a:rPr lang="en-GB" sz="1200" b="1" dirty="0"/>
              <a:t>data</a:t>
            </a:r>
            <a:r>
              <a:rPr lang="en-GB" sz="1200" dirty="0"/>
              <a:t>['core1']['MAR SQ'].plot(label = 'data')</a:t>
            </a:r>
          </a:p>
          <a:p>
            <a:r>
              <a:rPr lang="en-GB" sz="1200" b="1" dirty="0"/>
              <a:t>data</a:t>
            </a:r>
            <a:r>
              <a:rPr lang="en-GB" sz="1200" dirty="0"/>
              <a:t>['core1']['MAR SQ'].where(~</a:t>
            </a:r>
            <a:r>
              <a:rPr lang="en-GB" sz="1200" b="1" dirty="0"/>
              <a:t>mask</a:t>
            </a:r>
            <a:r>
              <a:rPr lang="en-GB" sz="1200" dirty="0"/>
              <a:t>['core1']['MAR SQ']).plot(marker = 'o',</a:t>
            </a:r>
            <a:r>
              <a:rPr lang="en-GB" sz="1200" dirty="0" err="1"/>
              <a:t>color</a:t>
            </a:r>
            <a:r>
              <a:rPr lang="en-GB" sz="1200" dirty="0"/>
              <a:t> = 'r',</a:t>
            </a:r>
            <a:r>
              <a:rPr lang="en-GB" sz="1200" dirty="0" err="1"/>
              <a:t>ax</a:t>
            </a:r>
            <a:r>
              <a:rPr lang="en-GB" sz="1200" dirty="0"/>
              <a:t>=</a:t>
            </a:r>
            <a:r>
              <a:rPr lang="en-GB" sz="1200" dirty="0" err="1"/>
              <a:t>ax,label</a:t>
            </a:r>
            <a:r>
              <a:rPr lang="en-GB" sz="1200" dirty="0"/>
              <a:t>='False’)</a:t>
            </a:r>
          </a:p>
          <a:p>
            <a:r>
              <a:rPr lang="en-GB" sz="1200" dirty="0"/>
              <a:t>trues = </a:t>
            </a:r>
            <a:r>
              <a:rPr lang="en-GB" sz="1200" dirty="0" err="1"/>
              <a:t>pd.Series</a:t>
            </a:r>
            <a:r>
              <a:rPr lang="en-GB" sz="1200" dirty="0"/>
              <a:t>(index = </a:t>
            </a:r>
            <a:r>
              <a:rPr lang="en-GB" sz="1200" dirty="0" err="1"/>
              <a:t>data.index,data</a:t>
            </a:r>
            <a:r>
              <a:rPr lang="en-GB" sz="1200" dirty="0"/>
              <a:t> = 700)</a:t>
            </a:r>
          </a:p>
          <a:p>
            <a:r>
              <a:rPr lang="en-GB" sz="1200" dirty="0" err="1"/>
              <a:t>trues.where</a:t>
            </a:r>
            <a:r>
              <a:rPr lang="en-GB" sz="1200" dirty="0"/>
              <a:t>(</a:t>
            </a:r>
            <a:r>
              <a:rPr lang="en-GB" sz="1200" b="1" dirty="0"/>
              <a:t>mask</a:t>
            </a:r>
            <a:r>
              <a:rPr lang="en-GB" sz="1200" dirty="0"/>
              <a:t>['core1']['MAR SQ']).plot(</a:t>
            </a:r>
            <a:r>
              <a:rPr lang="en-GB" sz="1200" dirty="0" err="1"/>
              <a:t>color</a:t>
            </a:r>
            <a:r>
              <a:rPr lang="en-GB" sz="1200" dirty="0"/>
              <a:t> = 'g',</a:t>
            </a:r>
            <a:r>
              <a:rPr lang="en-GB" sz="1200" dirty="0" err="1"/>
              <a:t>ax</a:t>
            </a:r>
            <a:r>
              <a:rPr lang="en-GB" sz="1200" dirty="0"/>
              <a:t>=</a:t>
            </a:r>
            <a:r>
              <a:rPr lang="en-GB" sz="1200" dirty="0" err="1"/>
              <a:t>ax,label</a:t>
            </a:r>
            <a:r>
              <a:rPr lang="en-GB" sz="1200" dirty="0"/>
              <a:t>='True')</a:t>
            </a:r>
          </a:p>
          <a:p>
            <a:r>
              <a:rPr lang="en-GB" sz="1200" dirty="0" err="1"/>
              <a:t>plt.legend</a:t>
            </a:r>
            <a:r>
              <a:rPr lang="en-GB" sz="1200" dirty="0"/>
              <a:t>()</a:t>
            </a:r>
          </a:p>
          <a:p>
            <a:r>
              <a:rPr lang="en-GB" sz="1200" dirty="0" err="1"/>
              <a:t>plt.title</a:t>
            </a:r>
            <a:r>
              <a:rPr lang="en-GB" sz="1200" dirty="0"/>
              <a:t>('Test validation output’)</a:t>
            </a:r>
          </a:p>
          <a:p>
            <a:r>
              <a:rPr lang="en-GB" sz="1200" dirty="0" err="1"/>
              <a:t>plt.show</a:t>
            </a:r>
            <a:r>
              <a:rPr lang="en-GB" sz="1200" dirty="0"/>
              <a:t>()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EE4E0-6232-094A-B5CA-4A296DFE21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3102" r="6675" b="3641"/>
          <a:stretch/>
        </p:blipFill>
        <p:spPr>
          <a:xfrm>
            <a:off x="3879640" y="3427637"/>
            <a:ext cx="510540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25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Performance…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E27AC3-3540-3A4B-8249-0186BB43EA4A}"/>
              </a:ext>
            </a:extLst>
          </p:cNvPr>
          <p:cNvSpPr/>
          <p:nvPr/>
        </p:nvSpPr>
        <p:spPr>
          <a:xfrm>
            <a:off x="1166270" y="1754900"/>
            <a:ext cx="917828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2010-07.imma (buoys)</a:t>
            </a:r>
          </a:p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1.126.697 records</a:t>
            </a:r>
          </a:p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(reading only)</a:t>
            </a:r>
          </a:p>
          <a:p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reader(local, no chunking (!), all sections ([core,c1,c98,c99]), supplemental): 15.18 minutes</a:t>
            </a:r>
          </a:p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reader(local, chunk = 100000, all sections ([core,c1,c98,c99]), supplemental): 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12.36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minutes</a:t>
            </a:r>
          </a:p>
          <a:p>
            <a:endParaRPr lang="en-GB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Beta release(CEDA</a:t>
            </a:r>
            <a:r>
              <a:rPr lang="en-GB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chunk = 100000,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[core,c1,c98,c99], supplemental): 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minutes</a:t>
            </a:r>
            <a:endParaRPr lang="en-GB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93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Current status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AE838F-1BD4-D349-BAB6-D37911929AC1}"/>
              </a:ext>
            </a:extLst>
          </p:cNvPr>
          <p:cNvSpPr/>
          <p:nvPr/>
        </p:nvSpPr>
        <p:spPr>
          <a:xfrm>
            <a:off x="1166270" y="1357735"/>
            <a:ext cx="88449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 reader and validation working: </a:t>
            </a:r>
          </a:p>
          <a:p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 data and validation masks as expected</a:t>
            </a:r>
          </a:p>
          <a:p>
            <a:pPr algn="ctr"/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 in GitHub but will add to GitLab week 1 April:</a:t>
            </a:r>
          </a:p>
          <a:p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then mail you so you can have access</a:t>
            </a:r>
          </a:p>
          <a:p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issues need to be addressed, though</a:t>
            </a:r>
          </a:p>
          <a:p>
            <a:pPr algn="ctr"/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Schema/data model library needs to be populated:</a:t>
            </a:r>
          </a:p>
          <a:p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priorities (C3S deliverable + other projects)</a:t>
            </a:r>
          </a:p>
          <a:p>
            <a:pPr algn="ctr"/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v0 or v1.0 release?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this relates to populating the library?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start of C3S processing?</a:t>
            </a:r>
          </a:p>
          <a:p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app: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 file (simple?) generation is priority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 tester (…..): plug in reader to do test reading and simple output representation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1503E8-0CA4-AB4E-8677-FA1560F5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962" y="4221917"/>
            <a:ext cx="5390685" cy="11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8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Issues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995758-DB53-B045-9FAD-4EFC256FE962}"/>
              </a:ext>
            </a:extLst>
          </p:cNvPr>
          <p:cNvSpPr/>
          <p:nvPr/>
        </p:nvSpPr>
        <p:spPr>
          <a:xfrm>
            <a:off x="1166270" y="667629"/>
            <a:ext cx="9670728" cy="526297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endParaRPr lang="en-GB" sz="1200" dirty="0"/>
          </a:p>
          <a:p>
            <a:r>
              <a:rPr lang="en-GB" sz="1200" dirty="0"/>
              <a:t>Data flow: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b="1" dirty="0"/>
              <a:t>Chunking</a:t>
            </a:r>
            <a:endParaRPr lang="en-GB" sz="1200" dirty="0"/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Mark through the dataflow </a:t>
            </a:r>
            <a:r>
              <a:rPr lang="en-GB" sz="1200" dirty="0" err="1"/>
              <a:t>NaNs</a:t>
            </a:r>
            <a:r>
              <a:rPr lang="en-GB" sz="1200" dirty="0"/>
              <a:t> that result from error in decoding/conversion: these are not gaps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 err="1"/>
              <a:t>Dataframe</a:t>
            </a:r>
            <a:r>
              <a:rPr lang="en-GB" sz="1200" dirty="0"/>
              <a:t> specific schema: file schema Vs </a:t>
            </a:r>
            <a:r>
              <a:rPr lang="en-GB" sz="1200" dirty="0" err="1"/>
              <a:t>dataframe</a:t>
            </a:r>
            <a:r>
              <a:rPr lang="en-GB" sz="1200" dirty="0"/>
              <a:t> (read data) schema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b="1" dirty="0"/>
              <a:t>Element special packings/encodings/conversions: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special functions inside file schemas for supported formats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will need a special attribute in schema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Missing value: make sure </a:t>
            </a:r>
            <a:r>
              <a:rPr lang="en-GB" sz="1200" dirty="0" err="1"/>
              <a:t>working|included</a:t>
            </a:r>
            <a:r>
              <a:rPr lang="en-GB" sz="1200" dirty="0"/>
              <a:t> in decoders, </a:t>
            </a:r>
            <a:r>
              <a:rPr lang="en-GB" sz="1200" dirty="0" err="1"/>
              <a:t>converters.object_to_datetime</a:t>
            </a:r>
            <a:r>
              <a:rPr lang="en-GB" sz="1200" dirty="0"/>
              <a:t>, </a:t>
            </a:r>
            <a:r>
              <a:rPr lang="en-GB" sz="1200" dirty="0" err="1"/>
              <a:t>functions.df_prepend_datetime</a:t>
            </a:r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Configuration: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Code table elements: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own </a:t>
            </a:r>
            <a:r>
              <a:rPr lang="en-GB" sz="1200" dirty="0" err="1"/>
              <a:t>column_type</a:t>
            </a:r>
            <a:r>
              <a:rPr lang="en-GB" sz="1200" dirty="0"/>
              <a:t>: ‘</a:t>
            </a:r>
            <a:r>
              <a:rPr lang="en-GB" sz="1200" dirty="0" err="1"/>
              <a:t>codetable</a:t>
            </a:r>
            <a:r>
              <a:rPr lang="en-GB" sz="1200" dirty="0"/>
              <a:t>’-key (treat as objects)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not primary code table keys have also their code tables and are declared as </a:t>
            </a:r>
            <a:r>
              <a:rPr lang="en-GB" sz="1200" dirty="0" err="1"/>
              <a:t>code_table</a:t>
            </a:r>
            <a:endParaRPr lang="en-GB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the last does not apply to real numeric data that might enter as key, such as year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Remove precision from schemas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Need to clarify vocabulary: mode, schema, data format…..in docs, plus apply in code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Attributes: add </a:t>
            </a:r>
            <a:r>
              <a:rPr lang="en-GB" sz="1200" dirty="0" err="1"/>
              <a:t>strip_whitespaces</a:t>
            </a:r>
            <a:r>
              <a:rPr lang="en-GB" sz="1200" dirty="0"/>
              <a:t>, element encoding/packing attribute name</a:t>
            </a:r>
          </a:p>
          <a:p>
            <a:endParaRPr lang="en-GB" sz="1200" dirty="0"/>
          </a:p>
          <a:p>
            <a:r>
              <a:rPr lang="en-GB" sz="1200" dirty="0"/>
              <a:t>Verbosity and exception handling: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Exception handling!!!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Logging versus error printing</a:t>
            </a:r>
          </a:p>
          <a:p>
            <a:pPr lvl="1"/>
            <a:endParaRPr lang="en-GB" sz="1200" dirty="0"/>
          </a:p>
          <a:p>
            <a:r>
              <a:rPr lang="en-GB" sz="1200" dirty="0"/>
              <a:t>Version control,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Repositories: move this to GitLab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Name: see if someone has a bright idea</a:t>
            </a:r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606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Issues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34" y="6125117"/>
            <a:ext cx="1383011" cy="732883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13E5996-E854-2847-8C7B-EF20C1662868}"/>
              </a:ext>
            </a:extLst>
          </p:cNvPr>
          <p:cNvGrpSpPr/>
          <p:nvPr/>
        </p:nvGrpSpPr>
        <p:grpSpPr>
          <a:xfrm>
            <a:off x="8406055" y="3593135"/>
            <a:ext cx="2333200" cy="965200"/>
            <a:chOff x="1166270" y="1032759"/>
            <a:chExt cx="2333200" cy="965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BA54D1-C4CB-BD4E-823C-0F7830F07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270" y="1032759"/>
              <a:ext cx="2184400" cy="965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Curved Connector 25">
              <a:extLst>
                <a:ext uri="{FF2B5EF4-FFF2-40B4-BE49-F238E27FC236}">
                  <a16:creationId xmlns:a16="http://schemas.microsoft.com/office/drawing/2014/main" id="{2831E8A1-1AE3-AC48-BC41-1592569B5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0017" y="1641909"/>
              <a:ext cx="539453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4234AB-1FF2-8843-B233-B44D9C1C8E98}"/>
                  </a:ext>
                </a:extLst>
              </p:cNvPr>
              <p:cNvSpPr/>
              <p:nvPr/>
            </p:nvSpPr>
            <p:spPr>
              <a:xfrm>
                <a:off x="1079923" y="1066277"/>
                <a:ext cx="6096000" cy="20322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deck192_td11. Deutsche </a:t>
                </a:r>
                <a:r>
                  <a:rPr lang="en-GB" sz="1400" b="1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Seewarte</a:t>
                </a:r>
                <a:r>
                  <a:rPr lang="en-GB" sz="1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Marine Observations</a:t>
                </a:r>
              </a:p>
              <a:p>
                <a:r>
                  <a:rPr lang="en-GB" sz="1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Documentation:</a:t>
                </a:r>
              </a:p>
              <a:p>
                <a:endParaRPr lang="en-GB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GB" sz="1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PPP: </a:t>
                </a:r>
                <a:r>
                  <a:rPr lang="en-US" sz="1400" i="1" dirty="0"/>
                  <a:t>000-999 in </a:t>
                </a:r>
                <a:r>
                  <a:rPr lang="en-US" sz="1400" i="1" dirty="0" err="1"/>
                  <a:t>millimetres</a:t>
                </a:r>
                <a:r>
                  <a:rPr lang="en-US" sz="1400" i="1" dirty="0"/>
                  <a:t> to tenths</a:t>
                </a:r>
                <a:endParaRPr lang="en-GB" sz="1400" dirty="0"/>
              </a:p>
              <a:p>
                <a:endParaRPr lang="en-GB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/>
                  <a:t>0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1400" dirty="0"/>
                  <a:t>0-9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acc>
                  </m:oMath>
                </a14:m>
                <a:r>
                  <a:rPr lang="en-US" sz="1400" dirty="0"/>
                  <a:t>9 = 600.0 – 699.9  (799.934- 933.12339 </a:t>
                </a:r>
                <a:r>
                  <a:rPr lang="en-US" sz="1400" dirty="0" err="1"/>
                  <a:t>mb</a:t>
                </a:r>
                <a:r>
                  <a:rPr lang="en-US" sz="1400" dirty="0"/>
                  <a:t>)</a:t>
                </a:r>
                <a:endParaRPr lang="en-GB" sz="1400" dirty="0"/>
              </a:p>
              <a:p>
                <a:r>
                  <a:rPr lang="en-US" sz="1400" dirty="0"/>
                  <a:t>000-999 = 700.0 – 799.9  (933.257- 1066.445777 </a:t>
                </a:r>
                <a:r>
                  <a:rPr lang="en-US" sz="1400" dirty="0" err="1"/>
                  <a:t>mb</a:t>
                </a:r>
                <a:r>
                  <a:rPr lang="en-US" sz="1400" dirty="0"/>
                  <a:t>)</a:t>
                </a:r>
                <a:endParaRPr lang="en-GB" sz="14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1400" dirty="0"/>
                  <a:t>00-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acc>
                  </m:oMath>
                </a14:m>
                <a:r>
                  <a:rPr lang="en-US" sz="1400" dirty="0"/>
                  <a:t>99 = 800.0 – 899.9  (1066.58- 1199.7682 </a:t>
                </a:r>
                <a:r>
                  <a:rPr lang="en-US" sz="1400" dirty="0" err="1"/>
                  <a:t>mb</a:t>
                </a:r>
                <a:r>
                  <a:rPr lang="en-US" sz="1400" dirty="0"/>
                  <a:t> !?)</a:t>
                </a:r>
                <a:endParaRPr lang="en-GB" sz="1400" dirty="0"/>
              </a:p>
              <a:p>
                <a:endParaRPr lang="en-GB" sz="1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4234AB-1FF2-8843-B233-B44D9C1C8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23" y="1066277"/>
                <a:ext cx="6096000" cy="2032223"/>
              </a:xfrm>
              <a:prstGeom prst="rect">
                <a:avLst/>
              </a:prstGeom>
              <a:blipFill>
                <a:blip r:embed="rId4"/>
                <a:stretch>
                  <a:fillRect l="-208" t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8FFFAC8-3D32-C64E-9F44-8B99D4316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59794"/>
              </p:ext>
            </p:extLst>
          </p:nvPr>
        </p:nvGraphicFramePr>
        <p:xfrm>
          <a:off x="5897213" y="1708923"/>
          <a:ext cx="3481632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160544">
                  <a:extLst>
                    <a:ext uri="{9D8B030D-6E8A-4147-A177-3AD203B41FA5}">
                      <a16:colId xmlns:a16="http://schemas.microsoft.com/office/drawing/2014/main" val="2339127456"/>
                    </a:ext>
                  </a:extLst>
                </a:gridCol>
                <a:gridCol w="1160544">
                  <a:extLst>
                    <a:ext uri="{9D8B030D-6E8A-4147-A177-3AD203B41FA5}">
                      <a16:colId xmlns:a16="http://schemas.microsoft.com/office/drawing/2014/main" val="376279108"/>
                    </a:ext>
                  </a:extLst>
                </a:gridCol>
                <a:gridCol w="1160544">
                  <a:extLst>
                    <a:ext uri="{9D8B030D-6E8A-4147-A177-3AD203B41FA5}">
                      <a16:colId xmlns:a16="http://schemas.microsoft.com/office/drawing/2014/main" val="2043390384"/>
                    </a:ext>
                  </a:extLst>
                </a:gridCol>
              </a:tblGrid>
              <a:tr h="16721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core 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mb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)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core (mb) to mmHg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supp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635503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1015.5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61.6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875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616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2379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1009.0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56.8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121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568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40947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1023.0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763.313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67</a:t>
                      </a:r>
                      <a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blank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55544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1009.0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756.8121</a:t>
                      </a:r>
                      <a:endParaRPr lang="en-GB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57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blank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62107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1ACE242-9C7E-4F49-8550-ECA74941DCA1}"/>
              </a:ext>
            </a:extLst>
          </p:cNvPr>
          <p:cNvSpPr/>
          <p:nvPr/>
        </p:nvSpPr>
        <p:spPr>
          <a:xfrm>
            <a:off x="5897213" y="1261422"/>
            <a:ext cx="583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D482F6-A7FA-2A41-A55A-3BF272C1F8AE}"/>
              </a:ext>
            </a:extLst>
          </p:cNvPr>
          <p:cNvSpPr/>
          <p:nvPr/>
        </p:nvSpPr>
        <p:spPr>
          <a:xfrm>
            <a:off x="1079923" y="306007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deck187_td11. Japanese Whaling Fleet Observations</a:t>
            </a:r>
          </a:p>
          <a:p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Documentation:</a:t>
            </a:r>
          </a:p>
          <a:p>
            <a:endParaRPr lang="en-GB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PRS: 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millibars and tenths with thousands and hundreds positions omitted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means that values range from xx00.0-xx99.9. </a:t>
            </a:r>
          </a:p>
          <a:p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highest tens assumed to be 9yy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(could potentially be 8yy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?)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lowest tens assumed to be 10yy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(could potentially by 9yy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?)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28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3B56C98-0B3B-5A4A-999C-7ADFB6F6BD31}"/>
              </a:ext>
            </a:extLst>
          </p:cNvPr>
          <p:cNvSpPr/>
          <p:nvPr/>
        </p:nvSpPr>
        <p:spPr>
          <a:xfrm>
            <a:off x="1080088" y="2322472"/>
            <a:ext cx="46272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Data are stored in a human-readable manner: “ASCII” format</a:t>
            </a:r>
            <a:endParaRPr lang="en-GB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Data are organized in single line reports</a:t>
            </a:r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2F365FA-B8DA-3944-92AF-765170D81327}"/>
              </a:ext>
            </a:extLst>
          </p:cNvPr>
          <p:cNvSpPr/>
          <p:nvPr/>
        </p:nvSpPr>
        <p:spPr>
          <a:xfrm>
            <a:off x="1080088" y="3726536"/>
            <a:ext cx="8422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Users / use modes: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6B641-A0AD-F342-A431-D943DE2C9399}"/>
              </a:ext>
            </a:extLst>
          </p:cNvPr>
          <p:cNvSpPr/>
          <p:nvPr/>
        </p:nvSpPr>
        <p:spPr>
          <a:xfrm>
            <a:off x="6903720" y="2322472"/>
            <a:ext cx="4404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Reports have an internal structure that can be modelized</a:t>
            </a:r>
            <a:r>
              <a:rPr lang="en-US" baseline="30000" dirty="0"/>
              <a:t>*</a:t>
            </a:r>
            <a:endParaRPr lang="en-GB" baseline="30000" dirty="0"/>
          </a:p>
          <a:p>
            <a:pPr marL="342900" lvl="0" indent="-342900">
              <a:buFont typeface="+mj-lt"/>
              <a:buAutoNum type="arabicPeriod" startAt="3"/>
            </a:pPr>
            <a:r>
              <a:rPr lang="en-US" dirty="0"/>
              <a:t>Reports may be fixed width or delimited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479A3-80A3-9246-B755-06A641FD2257}"/>
              </a:ext>
            </a:extLst>
          </p:cNvPr>
          <p:cNvSpPr/>
          <p:nvPr/>
        </p:nvSpPr>
        <p:spPr>
          <a:xfrm>
            <a:off x="1080088" y="4277884"/>
            <a:ext cx="6235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/>
              <a:t>Read historical data formats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dirty="0"/>
              <a:t>Operational processing of current </a:t>
            </a:r>
            <a:r>
              <a:rPr lang="en-GB" dirty="0" err="1"/>
              <a:t>rt</a:t>
            </a:r>
            <a:r>
              <a:rPr lang="en-GB" dirty="0"/>
              <a:t> / </a:t>
            </a:r>
            <a:r>
              <a:rPr lang="en-GB" dirty="0" err="1"/>
              <a:t>nrt</a:t>
            </a:r>
            <a:r>
              <a:rPr lang="en-GB" dirty="0"/>
              <a:t> data formats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Common data exchange language between data providers and recipients (C3S-CDS)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B7285-7C50-7D47-B892-76D8724971B8}"/>
              </a:ext>
            </a:extLst>
          </p:cNvPr>
          <p:cNvSpPr/>
          <p:nvPr/>
        </p:nvSpPr>
        <p:spPr>
          <a:xfrm>
            <a:off x="1080088" y="1811269"/>
            <a:ext cx="8422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Data format </a:t>
            </a:r>
            <a:r>
              <a:rPr lang="en-US" b="1" i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requirements: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F5CD5E-DFC0-2544-874C-8E58FD843A94}"/>
              </a:ext>
            </a:extLst>
          </p:cNvPr>
          <p:cNvSpPr/>
          <p:nvPr/>
        </p:nvSpPr>
        <p:spPr>
          <a:xfrm>
            <a:off x="3441086" y="1062666"/>
            <a:ext cx="5857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python3 tool designed to read meteorological data formats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9E3B81-A1D1-BA4C-96E2-59C98C39352C}"/>
              </a:ext>
            </a:extLst>
          </p:cNvPr>
          <p:cNvSpPr/>
          <p:nvPr/>
        </p:nvSpPr>
        <p:spPr>
          <a:xfrm>
            <a:off x="6702458" y="5792279"/>
            <a:ext cx="50392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aseline="30000" dirty="0"/>
              <a:t>*</a:t>
            </a:r>
            <a:r>
              <a:rPr lang="en-GB" sz="1000" dirty="0"/>
              <a:t> Wiki: A </a:t>
            </a:r>
            <a:r>
              <a:rPr lang="en-GB" sz="1000" b="1" dirty="0"/>
              <a:t>data model</a:t>
            </a:r>
            <a:r>
              <a:rPr lang="en-GB" sz="1000" dirty="0"/>
              <a:t> (or </a:t>
            </a:r>
            <a:r>
              <a:rPr lang="en-GB" sz="1000" b="1" dirty="0" err="1"/>
              <a:t>datamodel</a:t>
            </a:r>
            <a:r>
              <a:rPr lang="en-GB" sz="1000" dirty="0"/>
              <a:t>) is an abstract model that organizes elements of </a:t>
            </a:r>
            <a:r>
              <a:rPr lang="en-GB" sz="1000" u="sng" dirty="0">
                <a:hlinkClick r:id="rId2" tooltip="Data"/>
              </a:rPr>
              <a:t>data</a:t>
            </a:r>
            <a:r>
              <a:rPr lang="en-GB" sz="1000" dirty="0"/>
              <a:t> and standardizes how they relate to one another and to properties of the real world entities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08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D6B30-2FA0-8142-9574-A0F064311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11"/>
          <a:stretch/>
        </p:blipFill>
        <p:spPr>
          <a:xfrm>
            <a:off x="2495675" y="1047088"/>
            <a:ext cx="4595056" cy="108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A781533-014C-AE46-94DC-EDEB732B9A3E}"/>
              </a:ext>
            </a:extLst>
          </p:cNvPr>
          <p:cNvSpPr/>
          <p:nvPr/>
        </p:nvSpPr>
        <p:spPr>
          <a:xfrm>
            <a:off x="2358269" y="733837"/>
            <a:ext cx="1054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data file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67282-A894-2A4A-B2B1-C8319F697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20" y="1082533"/>
            <a:ext cx="2146300" cy="77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97DB7D-9605-6D4C-B0CC-A43C1C9DDC9C}"/>
              </a:ext>
            </a:extLst>
          </p:cNvPr>
          <p:cNvSpPr/>
          <p:nvPr/>
        </p:nvSpPr>
        <p:spPr>
          <a:xfrm>
            <a:off x="7180012" y="742670"/>
            <a:ext cx="1456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data model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33076B-9112-0642-B2BC-B5B8720B6833}"/>
              </a:ext>
            </a:extLst>
          </p:cNvPr>
          <p:cNvSpPr/>
          <p:nvPr/>
        </p:nvSpPr>
        <p:spPr>
          <a:xfrm>
            <a:off x="990658" y="2258096"/>
            <a:ext cx="1687301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‘data’: </a:t>
            </a:r>
            <a:r>
              <a:rPr lang="en-GB" sz="1600" b="1" i="1" dirty="0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pandas</a:t>
            </a:r>
            <a:r>
              <a:rPr lang="en-GB" sz="1600" b="1" dirty="0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DF</a:t>
            </a:r>
            <a:endParaRPr lang="en-GB" sz="1600" dirty="0">
              <a:solidFill>
                <a:srgbClr val="00FF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C8D7B-8889-1A47-8C56-C5CEDF1B2FA2}"/>
              </a:ext>
            </a:extLst>
          </p:cNvPr>
          <p:cNvSpPr/>
          <p:nvPr/>
        </p:nvSpPr>
        <p:spPr>
          <a:xfrm>
            <a:off x="990658" y="4935203"/>
            <a:ext cx="221393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en-GB" sz="1600" b="1" dirty="0" err="1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atts</a:t>
            </a:r>
            <a:r>
              <a:rPr lang="en-GB" sz="1600" b="1" dirty="0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’: python dictionary</a:t>
            </a:r>
            <a:endParaRPr lang="en-GB" sz="1600" dirty="0">
              <a:solidFill>
                <a:srgbClr val="00FF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BA811D-E428-FB44-9F9F-5752C18D60CC}"/>
              </a:ext>
            </a:extLst>
          </p:cNvPr>
          <p:cNvGrpSpPr/>
          <p:nvPr/>
        </p:nvGrpSpPr>
        <p:grpSpPr>
          <a:xfrm>
            <a:off x="1112920" y="3934386"/>
            <a:ext cx="7581681" cy="940987"/>
            <a:chOff x="1006059" y="5146032"/>
            <a:chExt cx="7581681" cy="94098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3D9928-D42C-1A4A-A72A-9F1982037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14"/>
            <a:stretch/>
          </p:blipFill>
          <p:spPr>
            <a:xfrm>
              <a:off x="4472940" y="5156845"/>
              <a:ext cx="4114800" cy="93017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8C38208-B3A3-DC48-A485-E7B236980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07"/>
            <a:stretch/>
          </p:blipFill>
          <p:spPr>
            <a:xfrm>
              <a:off x="1006059" y="5146032"/>
              <a:ext cx="3466881" cy="93017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3A3FF-C923-5B4A-B785-7DC4894A348E}"/>
              </a:ext>
            </a:extLst>
          </p:cNvPr>
          <p:cNvGrpSpPr/>
          <p:nvPr/>
        </p:nvGrpSpPr>
        <p:grpSpPr>
          <a:xfrm>
            <a:off x="1112920" y="2600808"/>
            <a:ext cx="8389400" cy="961064"/>
            <a:chOff x="1006059" y="4091972"/>
            <a:chExt cx="8389400" cy="96106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E3EB90-A8DE-1540-9412-E3A2C07F6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97"/>
            <a:stretch/>
          </p:blipFill>
          <p:spPr>
            <a:xfrm>
              <a:off x="4663440" y="4091972"/>
              <a:ext cx="4732019" cy="9603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45854B-5505-2C4B-9EC0-F57C2C4F1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4"/>
            <a:stretch/>
          </p:blipFill>
          <p:spPr>
            <a:xfrm>
              <a:off x="1006059" y="4092688"/>
              <a:ext cx="3657381" cy="960348"/>
            </a:xfrm>
            <a:prstGeom prst="rect">
              <a:avLst/>
            </a:prstGeom>
          </p:spPr>
        </p:pic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B197428-F1A2-3E4B-8AAA-D515D575E0E5}"/>
              </a:ext>
            </a:extLst>
          </p:cNvPr>
          <p:cNvSpPr/>
          <p:nvPr/>
        </p:nvSpPr>
        <p:spPr>
          <a:xfrm>
            <a:off x="990658" y="3622165"/>
            <a:ext cx="2259191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en-GB" sz="1600" b="1" dirty="0" err="1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valid_mask</a:t>
            </a:r>
            <a:r>
              <a:rPr lang="en-GB" sz="1600" b="1" dirty="0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’: </a:t>
            </a:r>
            <a:r>
              <a:rPr lang="en-GB" sz="1600" b="1" i="1" dirty="0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pandas</a:t>
            </a:r>
            <a:r>
              <a:rPr lang="en-GB" sz="1600" b="1" dirty="0">
                <a:solidFill>
                  <a:srgbClr val="00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DF</a:t>
            </a:r>
            <a:endParaRPr lang="en-GB" sz="1600" dirty="0">
              <a:solidFill>
                <a:srgbClr val="00FF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7EC57C-7F64-1F48-8EA6-F200C8136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0" y="5273757"/>
            <a:ext cx="10363200" cy="787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5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it working(I)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3B56C98-0B3B-5A4A-999C-7ADFB6F6BD31}"/>
              </a:ext>
            </a:extLst>
          </p:cNvPr>
          <p:cNvSpPr/>
          <p:nvPr/>
        </p:nvSpPr>
        <p:spPr>
          <a:xfrm>
            <a:off x="1156939" y="1497971"/>
            <a:ext cx="84224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Get code from GitHub</a:t>
            </a:r>
          </a:p>
          <a:p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zip from </a:t>
            </a:r>
            <a:r>
              <a:rPr lang="en-US" dirty="0">
                <a:hlinkClick r:id="rId2"/>
              </a:rPr>
              <a:t>https://github.com/perezgonzalez-irene/mdf_reader.git</a:t>
            </a:r>
            <a:endParaRPr lang="en-US" dirty="0"/>
          </a:p>
          <a:p>
            <a:r>
              <a:rPr lang="en-US" dirty="0"/>
              <a:t>	(rename </a:t>
            </a:r>
            <a:r>
              <a:rPr lang="en-US" dirty="0" err="1"/>
              <a:t>mdf_reader_master</a:t>
            </a:r>
            <a:r>
              <a:rPr lang="en-US" dirty="0"/>
              <a:t> to </a:t>
            </a:r>
            <a:r>
              <a:rPr lang="en-US" dirty="0" err="1"/>
              <a:t>mdf_reader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Clone repo: git clone </a:t>
            </a:r>
            <a:r>
              <a:rPr lang="en-US" dirty="0">
                <a:hlinkClick r:id="rId2"/>
              </a:rPr>
              <a:t>https://github.com/perezgonzalez-irene/mdf_reader.git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2F365FA-B8DA-3944-92AF-765170D81327}"/>
              </a:ext>
            </a:extLst>
          </p:cNvPr>
          <p:cNvSpPr/>
          <p:nvPr/>
        </p:nvSpPr>
        <p:spPr>
          <a:xfrm>
            <a:off x="1156939" y="3600132"/>
            <a:ext cx="84224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Add the __</a:t>
            </a:r>
            <a:r>
              <a:rPr lang="en-US" b="1" dirty="0" err="1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init</a:t>
            </a:r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__.</a:t>
            </a:r>
            <a:r>
              <a:rPr lang="en-US" b="1" dirty="0" err="1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py</a:t>
            </a:r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file to the installation parent directory</a:t>
            </a:r>
          </a:p>
          <a:p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 Not in Python Package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__</a:t>
            </a:r>
            <a:r>
              <a:rPr lang="en-GB" dirty="0" err="1"/>
              <a:t>init</a:t>
            </a:r>
            <a:r>
              <a:rPr lang="en-GB" dirty="0"/>
              <a:t>__.</a:t>
            </a:r>
            <a:r>
              <a:rPr lang="en-GB" dirty="0" err="1"/>
              <a:t>py</a:t>
            </a:r>
            <a:r>
              <a:rPr lang="en-GB" dirty="0"/>
              <a:t> files are required to make Python treat the directories as containing packages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A881BB-2C07-A040-8847-7327C6AC2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20" y="5142345"/>
            <a:ext cx="1993900" cy="73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343E7-D793-6842-BCC1-490F96460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1673988"/>
            <a:ext cx="2692400" cy="363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C7D79F-6B8A-3B42-9344-F0B5D3E8E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88" y="2013706"/>
            <a:ext cx="6011562" cy="4044142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232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it working(II)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1844D7-753D-9744-913D-430BBDFCB57B}"/>
              </a:ext>
            </a:extLst>
          </p:cNvPr>
          <p:cNvSpPr/>
          <p:nvPr/>
        </p:nvSpPr>
        <p:spPr>
          <a:xfrm>
            <a:off x="1156938" y="920442"/>
            <a:ext cx="10425461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Create python3 virtual environment in tool directory</a:t>
            </a:r>
          </a:p>
          <a:p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en-GB" sz="1600" dirty="0"/>
              <a:t>cd </a:t>
            </a:r>
            <a:r>
              <a:rPr lang="en-GB" sz="1600" dirty="0" err="1"/>
              <a:t>mdf_reader</a:t>
            </a:r>
            <a:endParaRPr lang="en-GB" sz="1600" dirty="0"/>
          </a:p>
          <a:p>
            <a:pPr marL="342900" indent="-342900">
              <a:buFont typeface="+mj-lt"/>
              <a:buAutoNum type="arabicParenR"/>
            </a:pPr>
            <a:r>
              <a:rPr lang="en-GB" sz="1600" dirty="0">
                <a:solidFill>
                  <a:srgbClr val="000000"/>
                </a:solidFill>
              </a:rPr>
              <a:t>Create environment</a:t>
            </a: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local:</a:t>
            </a:r>
            <a:endParaRPr lang="en-GB" sz="16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GB" sz="1600" dirty="0"/>
              <a:t>	python3 -m </a:t>
            </a:r>
            <a:r>
              <a:rPr lang="en-GB" sz="1600" dirty="0" err="1"/>
              <a:t>virtualenv</a:t>
            </a:r>
            <a:r>
              <a:rPr lang="en-GB" sz="1600" baseline="30000" dirty="0"/>
              <a:t>(*)</a:t>
            </a:r>
            <a:r>
              <a:rPr lang="en-GB" sz="1600" dirty="0"/>
              <a:t> --system-site-packages </a:t>
            </a:r>
            <a:r>
              <a:rPr lang="en-GB" sz="1600" dirty="0" err="1"/>
              <a:t>myenv</a:t>
            </a: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servers:</a:t>
            </a:r>
            <a:r>
              <a:rPr lang="en-GB" sz="1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GB" sz="1600" dirty="0"/>
              <a:t>3 public servers that support anaconda-python3: Chelone, Typhoon and Themis</a:t>
            </a:r>
            <a:endParaRPr lang="en-GB" sz="16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jasmin</a:t>
            </a:r>
            <a:r>
              <a:rPr lang="en-GB" sz="16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 (python3 still not default/operative, but following works)</a:t>
            </a:r>
          </a:p>
          <a:p>
            <a:pPr lvl="3"/>
            <a:r>
              <a:rPr lang="en-GB" sz="1600" dirty="0"/>
              <a:t>1. Set path and activate </a:t>
            </a:r>
            <a:r>
              <a:rPr lang="en-GB" sz="1600" dirty="0" err="1"/>
              <a:t>conda</a:t>
            </a:r>
            <a:r>
              <a:rPr lang="en-GB" sz="1600" dirty="0"/>
              <a:t> environment</a:t>
            </a:r>
          </a:p>
          <a:p>
            <a:pPr lvl="3"/>
            <a:r>
              <a:rPr lang="en-GB" sz="1600" dirty="0"/>
              <a:t>export PATH=/apps/</a:t>
            </a:r>
            <a:r>
              <a:rPr lang="en-GB" sz="1600" dirty="0" err="1"/>
              <a:t>contrib</a:t>
            </a:r>
            <a:r>
              <a:rPr lang="en-GB" sz="1600" dirty="0"/>
              <a:t>/</a:t>
            </a:r>
            <a:r>
              <a:rPr lang="en-GB" sz="1600" dirty="0" err="1"/>
              <a:t>jaspy</a:t>
            </a:r>
            <a:r>
              <a:rPr lang="en-GB" sz="1600" dirty="0"/>
              <a:t>/</a:t>
            </a:r>
            <a:r>
              <a:rPr lang="en-GB" sz="1600" dirty="0" err="1"/>
              <a:t>miniconda_envs</a:t>
            </a:r>
            <a:r>
              <a:rPr lang="en-GB" sz="1600" dirty="0"/>
              <a:t>/jaspy3.7/m3-4.5.11/bin:$PATH</a:t>
            </a:r>
          </a:p>
          <a:p>
            <a:pPr lvl="3"/>
            <a:r>
              <a:rPr lang="en-GB" sz="1600" dirty="0"/>
              <a:t>source activate jaspy3.7-m3-4.5.11-r20181219</a:t>
            </a:r>
          </a:p>
          <a:p>
            <a:pPr lvl="3"/>
            <a:r>
              <a:rPr lang="en-GB" sz="1600" dirty="0"/>
              <a:t>2. Create your own </a:t>
            </a:r>
            <a:r>
              <a:rPr lang="en-GB" sz="1600" dirty="0" err="1"/>
              <a:t>virtualenv</a:t>
            </a:r>
            <a:r>
              <a:rPr lang="en-GB" sz="1600" dirty="0"/>
              <a:t> - you only do this once!</a:t>
            </a:r>
          </a:p>
          <a:p>
            <a:pPr lvl="3"/>
            <a:r>
              <a:rPr lang="en-GB" sz="1600" dirty="0" err="1"/>
              <a:t>virtualenv</a:t>
            </a:r>
            <a:r>
              <a:rPr lang="en-GB" sz="1600" dirty="0"/>
              <a:t> --system-site-packages </a:t>
            </a:r>
            <a:r>
              <a:rPr lang="en-GB" sz="1600" dirty="0" err="1"/>
              <a:t>myenv</a:t>
            </a:r>
            <a:endParaRPr lang="en-GB" sz="1600" dirty="0"/>
          </a:p>
          <a:p>
            <a:pPr marL="342900" indent="-342900">
              <a:buFont typeface="+mj-lt"/>
              <a:buAutoNum type="arabicParenR"/>
            </a:pPr>
            <a:r>
              <a:rPr lang="en-GB" sz="1600" dirty="0"/>
              <a:t>Activate environment:</a:t>
            </a:r>
          </a:p>
          <a:p>
            <a:r>
              <a:rPr lang="en-GB" sz="1600" dirty="0"/>
              <a:t>	source ./</a:t>
            </a:r>
            <a:r>
              <a:rPr lang="en-GB" sz="1600" dirty="0" err="1"/>
              <a:t>myenv</a:t>
            </a:r>
            <a:r>
              <a:rPr lang="en-GB" sz="1600" dirty="0"/>
              <a:t>/bin/activate</a:t>
            </a:r>
          </a:p>
          <a:p>
            <a:r>
              <a:rPr lang="en-GB" sz="1600" dirty="0"/>
              <a:t>4)    Install specific package versions:</a:t>
            </a:r>
          </a:p>
          <a:p>
            <a:r>
              <a:rPr lang="en-GB" sz="1600" dirty="0"/>
              <a:t>	pip install -r </a:t>
            </a:r>
            <a:r>
              <a:rPr lang="en-GB" sz="1600" dirty="0" err="1"/>
              <a:t>requirements.txt</a:t>
            </a:r>
            <a:endParaRPr lang="en-GB" sz="1600" dirty="0"/>
          </a:p>
          <a:p>
            <a:endParaRPr lang="en-GB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sz="1600" dirty="0"/>
              <a:t>To deactivate environment: </a:t>
            </a:r>
          </a:p>
          <a:p>
            <a:r>
              <a:rPr lang="en-GB" sz="1600" dirty="0"/>
              <a:t>	deactivate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0C5E0-364F-DF4C-A8E5-F9378452FD10}"/>
              </a:ext>
            </a:extLst>
          </p:cNvPr>
          <p:cNvSpPr/>
          <p:nvPr/>
        </p:nvSpPr>
        <p:spPr>
          <a:xfrm>
            <a:off x="7880210" y="5690979"/>
            <a:ext cx="3585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i="1" baseline="30000" dirty="0"/>
              <a:t>(*)</a:t>
            </a:r>
            <a:r>
              <a:rPr lang="en-GB" sz="1600" i="1" dirty="0"/>
              <a:t> python3 -m pip install --user </a:t>
            </a:r>
            <a:r>
              <a:rPr lang="en-GB" sz="1600" i="1" dirty="0" err="1"/>
              <a:t>virtualenv</a:t>
            </a:r>
            <a:endParaRPr lang="en-GB" sz="16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756CD-123E-BF42-A728-56172965513D}"/>
              </a:ext>
            </a:extLst>
          </p:cNvPr>
          <p:cNvSpPr/>
          <p:nvPr/>
        </p:nvSpPr>
        <p:spPr>
          <a:xfrm>
            <a:off x="8348074" y="824647"/>
            <a:ext cx="3117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You can probably skip this and work with your default python3 settings</a:t>
            </a:r>
          </a:p>
        </p:txBody>
      </p:sp>
    </p:spTree>
    <p:extLst>
      <p:ext uri="{BB962C8B-B14F-4D97-AF65-F5344CB8AC3E}">
        <p14:creationId xmlns:p14="http://schemas.microsoft.com/office/powerpoint/2010/main" val="360700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it(I)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B7729-6D98-6B48-A498-AC991059FE60}"/>
              </a:ext>
            </a:extLst>
          </p:cNvPr>
          <p:cNvSpPr/>
          <p:nvPr/>
        </p:nvSpPr>
        <p:spPr>
          <a:xfrm>
            <a:off x="1156939" y="1208581"/>
            <a:ext cx="84224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Add the tool’s parent directory path to python path</a:t>
            </a:r>
          </a:p>
          <a:p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toolsDir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‘/Users/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iregon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dessaps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user_tests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</a:t>
            </a:r>
          </a:p>
          <a:p>
            <a:endParaRPr lang="en-GB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Add in shell:</a:t>
            </a:r>
          </a:p>
          <a:p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dirty="0"/>
              <a:t>	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export PYTHONPATH=$</a:t>
            </a:r>
            <a:r>
              <a:rPr lang="en-GB" sz="16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toolsDir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:${PYTHONPATH}</a:t>
            </a:r>
          </a:p>
          <a:p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</a:t>
            </a:r>
          </a:p>
          <a:p>
            <a:endParaRPr lang="en-GB" dirty="0"/>
          </a:p>
          <a:p>
            <a:r>
              <a:rPr lang="en-GB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Add already in python:</a:t>
            </a:r>
          </a:p>
          <a:p>
            <a:endParaRPr lang="en-GB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dirty="0"/>
              <a:t>	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python</a:t>
            </a:r>
            <a:endParaRPr lang="en-US" sz="16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import sys</a:t>
            </a:r>
          </a:p>
          <a:p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sys.path.append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6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toolsDir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import 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mdf_reader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26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it(II)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B7729-6D98-6B48-A498-AC991059FE60}"/>
              </a:ext>
            </a:extLst>
          </p:cNvPr>
          <p:cNvSpPr/>
          <p:nvPr/>
        </p:nvSpPr>
        <p:spPr>
          <a:xfrm>
            <a:off x="1156939" y="1208581"/>
            <a:ext cx="842249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python:</a:t>
            </a:r>
          </a:p>
          <a:p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import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mdf_reader</a:t>
            </a:r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import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matplotlib.pyplot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as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</a:t>
            </a:r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imma_buoys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mdf_reader.tests.imma1_buoys_nosupp() </a:t>
            </a:r>
            <a:r>
              <a:rPr lang="en-GB" sz="1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</a:p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imma_buoys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1400" b="1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mdf_reader.tests.imma1_buoys_supp() </a:t>
            </a:r>
            <a:r>
              <a:rPr lang="en-GB" sz="1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</a:p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td11_dck187 = mdf_reader.tests.td11_deck187_nosupp() </a:t>
            </a:r>
            <a:r>
              <a:rPr lang="en-GB" sz="1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</a:p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td11_dck187 = mdf_reader.tests.td11_deck187_supp()</a:t>
            </a:r>
          </a:p>
          <a:p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0ED6BB-1947-0D44-990B-897E2D7E8DED}"/>
              </a:ext>
            </a:extLst>
          </p:cNvPr>
          <p:cNvSpPr/>
          <p:nvPr/>
        </p:nvSpPr>
        <p:spPr>
          <a:xfrm>
            <a:off x="1156939" y="382468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type(</a:t>
            </a:r>
            <a:r>
              <a:rPr lang="en-GB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imma_buoys</a:t>
            </a:r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), print(</a:t>
            </a:r>
            <a:r>
              <a:rPr lang="en-GB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imma_buoys.keys</a:t>
            </a:r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(&lt;class '</a:t>
            </a:r>
            <a:r>
              <a:rPr lang="en-GB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dict</a:t>
            </a:r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'&gt;, None)</a:t>
            </a:r>
          </a:p>
          <a:p>
            <a:r>
              <a:rPr lang="en-GB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dict_keys</a:t>
            </a:r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(['data', '</a:t>
            </a:r>
            <a:r>
              <a:rPr lang="en-GB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atts</a:t>
            </a:r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', '</a:t>
            </a:r>
            <a:r>
              <a:rPr lang="en-GB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valid_mask</a:t>
            </a:r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44212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270" y="297577"/>
            <a:ext cx="10425461" cy="370052"/>
          </a:xfrm>
        </p:spPr>
        <p:txBody>
          <a:bodyPr/>
          <a:lstStyle/>
          <a:p>
            <a:r>
              <a:rPr lang="en-US" dirty="0"/>
              <a:t>First steps - data models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54" y="6068184"/>
            <a:ext cx="1383011" cy="73288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1360" y="6185821"/>
            <a:ext cx="1623836" cy="5799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995758-DB53-B045-9FAD-4EFC256FE962}"/>
              </a:ext>
            </a:extLst>
          </p:cNvPr>
          <p:cNvSpPr/>
          <p:nvPr/>
        </p:nvSpPr>
        <p:spPr>
          <a:xfrm>
            <a:off x="3063241" y="961517"/>
            <a:ext cx="61252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/>
              <a:t>mdf_reader</a:t>
            </a:r>
            <a:r>
              <a:rPr lang="en-GB" dirty="0"/>
              <a:t> uses the information provided in a </a:t>
            </a:r>
            <a:r>
              <a:rPr lang="en-GB" b="1" i="1" dirty="0"/>
              <a:t>data model</a:t>
            </a:r>
            <a:r>
              <a:rPr lang="en-GB" i="1" dirty="0"/>
              <a:t> </a:t>
            </a:r>
            <a:r>
              <a:rPr lang="en-GB" dirty="0"/>
              <a:t>to read meteorological reports to a </a:t>
            </a:r>
            <a:r>
              <a:rPr lang="en-GB" i="1" dirty="0"/>
              <a:t>pandas</a:t>
            </a:r>
            <a:r>
              <a:rPr lang="en-GB" dirty="0"/>
              <a:t> </a:t>
            </a:r>
            <a:r>
              <a:rPr lang="en-GB" dirty="0" err="1"/>
              <a:t>DataFrame</a:t>
            </a:r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b="1" dirty="0"/>
              <a:t>Data model: schema file + code tables </a:t>
            </a:r>
            <a:endParaRPr lang="en-US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643563-045B-E641-9E21-9A95C53F77E8}"/>
              </a:ext>
            </a:extLst>
          </p:cNvPr>
          <p:cNvGrpSpPr/>
          <p:nvPr/>
        </p:nvGrpSpPr>
        <p:grpSpPr>
          <a:xfrm>
            <a:off x="4524858" y="2323797"/>
            <a:ext cx="2886898" cy="3817658"/>
            <a:chOff x="8600955" y="2330922"/>
            <a:chExt cx="2886898" cy="38176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3B92F2-6367-AA4A-A773-DDDD9E74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955" y="2330922"/>
              <a:ext cx="2886898" cy="35108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2742E-2C89-A04A-AC38-6D679BE4397F}"/>
                </a:ext>
              </a:extLst>
            </p:cNvPr>
            <p:cNvSpPr/>
            <p:nvPr/>
          </p:nvSpPr>
          <p:spPr>
            <a:xfrm>
              <a:off x="9215483" y="5871581"/>
              <a:ext cx="15115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00B050"/>
                  </a:solidFill>
                </a:rPr>
                <a:t>Data model for TD11</a:t>
              </a:r>
              <a:endParaRPr lang="en-US" sz="1200" b="1" dirty="0">
                <a:solidFill>
                  <a:srgbClr val="00B05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E05E651-1AE2-7C48-A8A9-0420B89C5C86}"/>
              </a:ext>
            </a:extLst>
          </p:cNvPr>
          <p:cNvGrpSpPr/>
          <p:nvPr/>
        </p:nvGrpSpPr>
        <p:grpSpPr>
          <a:xfrm>
            <a:off x="995811" y="2342852"/>
            <a:ext cx="8911583" cy="3666493"/>
            <a:chOff x="995811" y="2342852"/>
            <a:chExt cx="8911583" cy="36664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8513966-9680-BA44-A2C0-0ABD77BC9AFB}"/>
                </a:ext>
              </a:extLst>
            </p:cNvPr>
            <p:cNvGrpSpPr/>
            <p:nvPr/>
          </p:nvGrpSpPr>
          <p:grpSpPr>
            <a:xfrm>
              <a:off x="995811" y="2342852"/>
              <a:ext cx="2494149" cy="3666493"/>
              <a:chOff x="1166270" y="1135272"/>
              <a:chExt cx="2614479" cy="390633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CAB549A-192F-FD4F-BA98-749EF3C63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270" y="1135272"/>
                <a:ext cx="2614479" cy="390633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CE9E346-6248-4843-9F3D-FDCB63F14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1231" y="2488856"/>
                <a:ext cx="545343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D31273-74AE-4043-BF41-46B1D4D7F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1231" y="3068278"/>
                <a:ext cx="545343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156690C-C7A6-744E-9A8A-EAEB87C6C0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1231" y="3465122"/>
                <a:ext cx="545343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04EE06A-1AE7-3E44-AAC1-DF2DCD5A4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1231" y="3845367"/>
                <a:ext cx="545343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65F5295-D4A5-0047-8E72-5CB819937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1231" y="5041611"/>
                <a:ext cx="37332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3A82C76-6E1D-1344-8524-284F06788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1231" y="4450440"/>
                <a:ext cx="78978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EE70D7-AA14-3241-AF5A-BAE14C0D3895}"/>
                </a:ext>
              </a:extLst>
            </p:cNvPr>
            <p:cNvSpPr/>
            <p:nvPr/>
          </p:nvSpPr>
          <p:spPr>
            <a:xfrm>
              <a:off x="1958565" y="3026202"/>
              <a:ext cx="1204111" cy="272451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8EC65BB9-96B8-F840-BBF4-1FD2575D7A17}"/>
                </a:ext>
              </a:extLst>
            </p:cNvPr>
            <p:cNvCxnSpPr>
              <a:cxnSpLocks/>
              <a:stCxn id="13" idx="1"/>
              <a:endCxn id="39" idx="4"/>
            </p:cNvCxnSpPr>
            <p:nvPr/>
          </p:nvCxnSpPr>
          <p:spPr>
            <a:xfrm rot="10800000">
              <a:off x="2560622" y="3298653"/>
              <a:ext cx="1275671" cy="299776"/>
            </a:xfrm>
            <a:prstGeom prst="curvedConnector2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98D178-5A5F-E14E-9AEA-FF03423DDD50}"/>
                </a:ext>
              </a:extLst>
            </p:cNvPr>
            <p:cNvSpPr/>
            <p:nvPr/>
          </p:nvSpPr>
          <p:spPr>
            <a:xfrm>
              <a:off x="3811394" y="2566417"/>
              <a:ext cx="33250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Supported data formats/models: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DFD9D-AE50-AE4F-9550-7F06C1E2614A}"/>
                </a:ext>
              </a:extLst>
            </p:cNvPr>
            <p:cNvSpPr/>
            <p:nvPr/>
          </p:nvSpPr>
          <p:spPr>
            <a:xfrm>
              <a:off x="3836292" y="3444540"/>
              <a:ext cx="50158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i="1" dirty="0" err="1"/>
                <a:t>models|schemas</a:t>
              </a:r>
              <a:r>
                <a:rPr lang="en-GB" sz="1400" dirty="0"/>
                <a:t> = </a:t>
              </a:r>
              <a:r>
                <a:rPr lang="en-GB" sz="1400" dirty="0" err="1"/>
                <a:t>mdf_reader.properties.supported_file_formats</a:t>
              </a:r>
              <a:endParaRPr lang="en-GB" sz="14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F2E778-AFC3-CC48-B4F6-5EA54C3388B2}"/>
                </a:ext>
              </a:extLst>
            </p:cNvPr>
            <p:cNvSpPr/>
            <p:nvPr/>
          </p:nvSpPr>
          <p:spPr>
            <a:xfrm>
              <a:off x="3812493" y="4321110"/>
              <a:ext cx="6596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Rest: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19B218C-111F-434C-905C-91CAFCE32B3C}"/>
                </a:ext>
              </a:extLst>
            </p:cNvPr>
            <p:cNvSpPr/>
            <p:nvPr/>
          </p:nvSpPr>
          <p:spPr>
            <a:xfrm>
              <a:off x="3836292" y="4764487"/>
              <a:ext cx="543080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No model (schema / code tables) for data format is registered in tool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If the file format meets the tool specifications, then a model can be built externally and fed into the tool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8285F04-0E0E-7946-BC1E-75F0ABBD6B2A}"/>
                </a:ext>
              </a:extLst>
            </p:cNvPr>
            <p:cNvSpPr/>
            <p:nvPr/>
          </p:nvSpPr>
          <p:spPr>
            <a:xfrm>
              <a:off x="3811394" y="2950179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1600" dirty="0"/>
                <a:t>The data model (schema / code tables) is registered within the 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51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imate Ch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4429</TotalTime>
  <Words>1739</Words>
  <Application>Microsoft Macintosh PowerPoint</Application>
  <PresentationFormat>Widescreen</PresentationFormat>
  <Paragraphs>379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MS Mincho</vt:lpstr>
      <vt:lpstr>Arial</vt:lpstr>
      <vt:lpstr>Calibri</vt:lpstr>
      <vt:lpstr>Cambria Math</vt:lpstr>
      <vt:lpstr>Menlo</vt:lpstr>
      <vt:lpstr>Times New Roman</vt:lpstr>
      <vt:lpstr>Wingdings</vt:lpstr>
      <vt:lpstr>Climate Change</vt:lpstr>
      <vt:lpstr>COPERNICUS SERVICE C3S_311A_LOT2 </vt:lpstr>
      <vt:lpstr>OUTLINE</vt:lpstr>
      <vt:lpstr>Tool overview</vt:lpstr>
      <vt:lpstr>Tool overview</vt:lpstr>
      <vt:lpstr>Get it working(I)</vt:lpstr>
      <vt:lpstr>Get it working(II)</vt:lpstr>
      <vt:lpstr>Try it(I)</vt:lpstr>
      <vt:lpstr>Try it(II)</vt:lpstr>
      <vt:lpstr>First steps - data models</vt:lpstr>
      <vt:lpstr>First steps– build external data model (I)</vt:lpstr>
      <vt:lpstr>First steps– build external data model (II)</vt:lpstr>
      <vt:lpstr>First steps– build external data model (III)</vt:lpstr>
      <vt:lpstr>First steps– build external data model (IV)</vt:lpstr>
      <vt:lpstr>First steps– build external data model (V)</vt:lpstr>
      <vt:lpstr>Read data</vt:lpstr>
      <vt:lpstr>Read data – input and kwargs</vt:lpstr>
      <vt:lpstr>Mapping dataflow </vt:lpstr>
      <vt:lpstr>Data model validation</vt:lpstr>
      <vt:lpstr>Data model validation(II)</vt:lpstr>
      <vt:lpstr>Data model validation(III)</vt:lpstr>
      <vt:lpstr>Performance…</vt:lpstr>
      <vt:lpstr>Current status</vt:lpstr>
      <vt:lpstr>Issues</vt:lpstr>
      <vt:lpstr>Issues</vt:lpstr>
    </vt:vector>
  </TitlesOfParts>
  <Company>ECMWF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Armstrong-</dc:creator>
  <cp:lastModifiedBy>Microsoft Office User</cp:lastModifiedBy>
  <cp:revision>295</cp:revision>
  <dcterms:created xsi:type="dcterms:W3CDTF">2016-12-07T14:25:16Z</dcterms:created>
  <dcterms:modified xsi:type="dcterms:W3CDTF">2019-06-12T09:54:33Z</dcterms:modified>
</cp:coreProperties>
</file>